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lskiportal.hr/clanak/12235-vodic-za-razrednik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Međupredmetne teme su teme općeljudskih vrijednosti i kompetencija za život u 21. stoljeću i kao takve su na poseban način svakodnevno prisutne u odgojno obrazovnom radu cjelokupne obrazovne vertikale</a:t>
            </a:r>
            <a:r>
              <a:rPr lang="hr-H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U Narodnim novinama 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Na stranicama Ministarstva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Na stranicama škole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Međupredmete teme ostvaruju se međusobnim povezivanjem odgojno-obrazovnih područja i nastavih tema svih nastavnih predmeta.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MEĐUPREDMETNE TEME</a:t>
            </a:r>
            <a:endParaRPr lang="hr-HR" b="1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sz="3800" b="1" u="sng" dirty="0" smtClean="0">
                <a:latin typeface="Times New Roman" pitchFamily="18" charset="0"/>
                <a:cs typeface="Times New Roman" pitchFamily="18" charset="0"/>
              </a:rPr>
              <a:t>Ne vodi se posebno:</a:t>
            </a: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Pregled rada tjelesne i zdravstvene kulture u školi – </a:t>
            </a:r>
            <a:r>
              <a:rPr lang="hr-HR" sz="3800" i="1" dirty="0" smtClean="0">
                <a:latin typeface="Times New Roman" pitchFamily="18" charset="0"/>
                <a:cs typeface="Times New Roman" pitchFamily="18" charset="0"/>
              </a:rPr>
              <a:t>bilješke o učenicima u Imeniku;</a:t>
            </a:r>
            <a:endParaRPr lang="hr-H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Pregled rada dodatne/dopunske nastave – </a:t>
            </a:r>
            <a:r>
              <a:rPr lang="hr-HR" sz="3800" i="1" dirty="0" smtClean="0">
                <a:latin typeface="Times New Roman" pitchFamily="18" charset="0"/>
                <a:cs typeface="Times New Roman" pitchFamily="18" charset="0"/>
              </a:rPr>
              <a:t>uobičajeno upisivanje sati u Pregled rada, odnosno e-Dnevnik;</a:t>
            </a:r>
            <a:endParaRPr lang="hr-H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Pregled rada izvannastavnih aktivnosti – </a:t>
            </a:r>
            <a:r>
              <a:rPr lang="hr-HR" sz="3800" i="1" dirty="0" smtClean="0">
                <a:latin typeface="Times New Roman" pitchFamily="18" charset="0"/>
                <a:cs typeface="Times New Roman" pitchFamily="18" charset="0"/>
              </a:rPr>
              <a:t>uobičajeno upisivanje sati za različite grupe učenika u e-Dnevniku.</a:t>
            </a:r>
            <a:endParaRPr lang="hr-HR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sz="3800" b="1" u="sng" dirty="0" smtClean="0">
                <a:latin typeface="Times New Roman" pitchFamily="18" charset="0"/>
                <a:cs typeface="Times New Roman" pitchFamily="18" charset="0"/>
              </a:rPr>
              <a:t>Izbrisano:</a:t>
            </a: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Dnevnik rada stručnih suradnika u školi sukladno poslovima koje obavljaju (prema obrascima dostupnima na stranicama agencije nadležne za obrazovanje)</a:t>
            </a: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Knjiga evidencije zamjena učitelja/nastavnika u osnovnoj i srednjoj školi/odgajatelja u učeničkome domu – </a:t>
            </a:r>
            <a:r>
              <a:rPr lang="hr-HR" sz="3800" i="1" dirty="0" smtClean="0">
                <a:latin typeface="Times New Roman" pitchFamily="18" charset="0"/>
                <a:cs typeface="Times New Roman" pitchFamily="18" charset="0"/>
              </a:rPr>
              <a:t>bilježi se pri upisivanju sata</a:t>
            </a:r>
            <a:endParaRPr lang="hr-H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Tjedna analiza i planiranje odgojno-obrazovnoga rada u razrednome odjelu, Razrednog vijeća i stručnih suradnika</a:t>
            </a:r>
          </a:p>
          <a:p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Godišnji plan sata razrednika kao dio Pregleda rada – </a:t>
            </a:r>
            <a:r>
              <a:rPr lang="hr-HR" sz="3800" i="1" dirty="0" smtClean="0">
                <a:latin typeface="Times New Roman" pitchFamily="18" charset="0"/>
                <a:cs typeface="Times New Roman" pitchFamily="18" charset="0"/>
              </a:rPr>
              <a:t>dio Godišnjega plana i programa škole kao i ostali godišnji planovi</a:t>
            </a:r>
            <a:endParaRPr lang="hr-HR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55496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Pedagoška dokumentacija: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hr-HR" dirty="0" smtClean="0">
              <a:hlinkClick r:id="rId2"/>
            </a:endParaRPr>
          </a:p>
          <a:p>
            <a:pPr>
              <a:buNone/>
            </a:pPr>
            <a:r>
              <a:rPr lang="hr-HR" sz="3200" b="1" dirty="0" smtClean="0">
                <a:hlinkClick r:id="rId2"/>
              </a:rPr>
              <a:t>5. – 8. </a:t>
            </a:r>
            <a:r>
              <a:rPr lang="hr-HR" sz="3200" b="1" smtClean="0">
                <a:hlinkClick r:id="rId2"/>
              </a:rPr>
              <a:t>razredi/ na </a:t>
            </a:r>
            <a:r>
              <a:rPr lang="hr-HR" sz="3200" b="1" dirty="0" smtClean="0">
                <a:hlinkClick r:id="rId2"/>
              </a:rPr>
              <a:t>stranici: </a:t>
            </a:r>
          </a:p>
          <a:p>
            <a:pPr>
              <a:buNone/>
            </a:pPr>
            <a:endParaRPr lang="hr-HR" dirty="0" smtClean="0">
              <a:hlinkClick r:id="rId2"/>
            </a:endParaRPr>
          </a:p>
          <a:p>
            <a:r>
              <a:rPr lang="hr-HR" sz="3200" dirty="0" smtClean="0">
                <a:hlinkClick r:id="rId2"/>
              </a:rPr>
              <a:t>https://www.skolskiportal.hr/clanak/12235-vodic-za-razrednike/</a:t>
            </a:r>
            <a:r>
              <a:rPr lang="hr-HR" sz="3200" dirty="0" smtClean="0"/>
              <a:t> </a:t>
            </a:r>
          </a:p>
          <a:p>
            <a:endParaRPr lang="hr-HR" sz="32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>
                <a:effectLst/>
              </a:rPr>
              <a:t>SAT RAZREDNIKA</a:t>
            </a:r>
            <a:endParaRPr lang="hr-HR" sz="28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800" b="1" dirty="0" smtClean="0"/>
              <a:t>	</a:t>
            </a:r>
            <a:r>
              <a:rPr lang="vi-VN" sz="2800" u="sng" dirty="0" smtClean="0"/>
              <a:t>Izdvojeno je i definirano seda</a:t>
            </a:r>
            <a:r>
              <a:rPr lang="hr-HR" sz="2800" u="sng" dirty="0" smtClean="0"/>
              <a:t>m </a:t>
            </a:r>
            <a:r>
              <a:rPr lang="hr-HR" sz="2800" u="sng" dirty="0" err="1" smtClean="0"/>
              <a:t>m</a:t>
            </a:r>
            <a:r>
              <a:rPr lang="vi-VN" sz="2800" u="sng" dirty="0" smtClean="0"/>
              <a:t>eđupredmetnih</a:t>
            </a:r>
            <a:r>
              <a:rPr lang="hr-HR" sz="2800" u="sng" dirty="0" smtClean="0"/>
              <a:t> </a:t>
            </a:r>
            <a:r>
              <a:rPr lang="vi-VN" sz="2800" u="sng" dirty="0" smtClean="0"/>
              <a:t>tema. </a:t>
            </a:r>
            <a:r>
              <a:rPr lang="hr-HR" sz="2800" u="sng" dirty="0" smtClean="0"/>
              <a:t>To su: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Uporaba informacijske i komunikacijske tehnologije (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ikt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Učiti kako učiti (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uku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Osobni i socijalni razvoj (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osr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Održivi razvoj (</a:t>
            </a:r>
            <a:r>
              <a:rPr lang="hr-HR" sz="2800" b="1" dirty="0" err="1" smtClean="0"/>
              <a:t>odr</a:t>
            </a:r>
            <a:r>
              <a:rPr lang="hr-HR" sz="2800" b="1" dirty="0" smtClean="0"/>
              <a:t>)</a:t>
            </a:r>
            <a:endParaRPr lang="hr-H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Poduzetništvo (pod)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Građanski odgoj i obrazovanje (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goo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800" b="1" dirty="0" smtClean="0">
                <a:latin typeface="Arial" pitchFamily="34" charset="0"/>
                <a:cs typeface="Arial" pitchFamily="34" charset="0"/>
              </a:rPr>
              <a:t>Zdravlje (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zdr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hr-H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MEĐUPREDMETNE TEME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Odgojno obrazovna očekivanja međupredmetnih tema pregledno navode što se od učenika očekuje u određenoj domeni ili makrokonceptu međupredmetne teme na kraju svakog odgojno-obrazovnog ciklusa.</a:t>
            </a:r>
            <a:endParaRPr lang="hr-HR" dirty="0" smtClean="0"/>
          </a:p>
          <a:p>
            <a:endParaRPr lang="hr-HR" sz="1700" dirty="0" smtClean="0"/>
          </a:p>
          <a:p>
            <a:r>
              <a:rPr lang="vi-VN" dirty="0" smtClean="0"/>
              <a:t>Svaki od sedam kurikuluma međupredmetnih tema organiziran je po odgojno-obrazovnim ciklusima i domenama.</a:t>
            </a:r>
          </a:p>
          <a:p>
            <a:r>
              <a:rPr lang="vi-VN" dirty="0" smtClean="0"/>
              <a:t>U odgojno-obrazovnoj vertikali </a:t>
            </a:r>
            <a:r>
              <a:rPr lang="hr-HR" dirty="0" smtClean="0"/>
              <a:t>za osnovnu školu </a:t>
            </a:r>
            <a:r>
              <a:rPr lang="vi-VN" dirty="0" smtClean="0"/>
              <a:t>određen</a:t>
            </a:r>
            <a:r>
              <a:rPr lang="hr-HR" dirty="0" smtClean="0"/>
              <a:t>a su 3</a:t>
            </a:r>
            <a:r>
              <a:rPr lang="vi-VN" dirty="0" smtClean="0"/>
              <a:t> odgojno-obrazovn</a:t>
            </a:r>
            <a:r>
              <a:rPr lang="hr-HR" dirty="0" smtClean="0"/>
              <a:t>a</a:t>
            </a:r>
            <a:r>
              <a:rPr lang="vi-VN" dirty="0" smtClean="0"/>
              <a:t> ciklusa:</a:t>
            </a:r>
          </a:p>
          <a:p>
            <a:r>
              <a:rPr lang="vi-VN" dirty="0" smtClean="0"/>
              <a:t>ciklus – 1. i 2. razred osnovne škole</a:t>
            </a:r>
          </a:p>
          <a:p>
            <a:r>
              <a:rPr lang="vi-VN" dirty="0" smtClean="0"/>
              <a:t>ciklus – 3., 4. i 5. razred osnovne škole</a:t>
            </a:r>
          </a:p>
          <a:p>
            <a:r>
              <a:rPr lang="vi-VN" dirty="0" smtClean="0"/>
              <a:t>ciklus – 6., 7. i 8. razred osnovne škole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r-HR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MEĐUPREDMETNE TEME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Sva postavljena očekivanja mogu se ostvarivati različitim metodama i oblicima odgojno-obrazovnog rada </a:t>
            </a:r>
            <a:r>
              <a:rPr lang="hr-H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unutar svakog pojedinog nastavnog predmeta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ili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okviru zajedničkih razrednih ili školskih projekata.</a:t>
            </a: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Preporuča se suradničko planiranje kako bi se što cjelovitije sve teme ostvarile u pojedinim odgojno-obrazovnim ciklusima. To znači da je potrebno kroz sve nastavne predmete ostvariti odgojno-obrazovna očekivanja svih međupremetnih tema.</a:t>
            </a:r>
            <a:endParaRPr lang="hr-H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ea typeface="BatangChe" pitchFamily="49" charset="-127"/>
                <a:cs typeface="Arial" pitchFamily="34" charset="0"/>
              </a:rPr>
              <a:t>MEĐUPREDMETNE TEME</a:t>
            </a:r>
            <a:endParaRPr lang="hr-HR" dirty="0">
              <a:latin typeface="Arial" pitchFamily="34" charset="0"/>
              <a:ea typeface="BatangChe" pitchFamily="49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Unutar svakog </a:t>
            </a:r>
            <a:r>
              <a:rPr lang="vi-VN" dirty="0" smtClean="0">
                <a:solidFill>
                  <a:srgbClr val="FF0000"/>
                </a:solidFill>
              </a:rPr>
              <a:t>nastavnog predmeta ostvarivat će se očekivanja onih međupredmetnih tema koje su mu sadržajem i očekivanjima bliske</a:t>
            </a:r>
            <a:r>
              <a:rPr lang="vi-VN" dirty="0" smtClean="0"/>
              <a:t>, a suradničkim planiranjem svih učitelja, nastavnika i suradnika osigurava se ostvarivanje svih međupredmetnih tema kroz određeni odgojno-obrazovni ciklus.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ea typeface="BatangChe" pitchFamily="49" charset="-127"/>
                <a:cs typeface="Arial" pitchFamily="34" charset="0"/>
              </a:rPr>
              <a:t>MEĐUPREDMETNE TEME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i="1" dirty="0" smtClean="0">
                <a:latin typeface="+mj-lt"/>
              </a:rPr>
              <a:t>Ostvarivanje svih odgojno-obrazovnih očekivanja svih međupredmetnih tema obavezno je od školske godine 2019./2020. u svim razrednima svih osnovnih i srednjih škola.</a:t>
            </a:r>
            <a:endParaRPr lang="hr-HR" b="1" i="1" dirty="0" smtClean="0">
              <a:latin typeface="+mj-lt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Učitelji mogu u svoje postojeće godišnje planove i programe dodati rubriku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kurikularno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planiranje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međupredmetnih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tema navodeći odgojno-obrazovna očekivanja: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skraćenicom </a:t>
            </a:r>
            <a:r>
              <a:rPr lang="hr-HR" b="1" i="1" dirty="0" err="1" smtClean="0">
                <a:latin typeface="Times New Roman" pitchFamily="18" charset="0"/>
                <a:cs typeface="Times New Roman" pitchFamily="18" charset="0"/>
              </a:rPr>
              <a:t>osr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 A.1.1. ili Razvija sliku o sebi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/primjer iz 1. i 2. razred oš./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itchFamily="34" charset="0"/>
                <a:ea typeface="BatangChe" pitchFamily="49" charset="-127"/>
                <a:cs typeface="Arial" pitchFamily="34" charset="0"/>
              </a:rPr>
              <a:t>MEĐUPREDMETNE TEME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95535" y="1340769"/>
          <a:ext cx="8424613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42"/>
                <a:gridCol w="2667856"/>
                <a:gridCol w="1036855"/>
                <a:gridCol w="1296144"/>
                <a:gridCol w="2159916"/>
              </a:tblGrid>
              <a:tr h="747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MJESEC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BROJ SATI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NASTAVNE CJELINE I TEME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kern="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BROJ SATI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kern="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SUODNOS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MEĐUPREDMETNE TEME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</a:tr>
              <a:tr h="1405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RUJAN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(6 sati)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0" kern="0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60020" algn="l"/>
                        </a:tabLst>
                      </a:pPr>
                      <a:r>
                        <a:rPr lang="hr-HR" sz="1200" b="0" kern="0" dirty="0">
                          <a:latin typeface="Calibri"/>
                          <a:ea typeface="Times New Roman"/>
                        </a:rPr>
                        <a:t>Uvodni sat</a:t>
                      </a:r>
                      <a:endParaRPr lang="hr-HR" sz="1200" b="1" kern="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latin typeface="Calibri"/>
                          <a:ea typeface="Times New Roman"/>
                        </a:rPr>
                        <a:t>I. Zemlja je naša i Božja kuća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Zajedno stvarati i čuvati svijet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Sklad prirode i svijeta – susret s dobrim Bogom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Hrvatski jezik; Engleski jezik; Priroda i društvo;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Likovna kultura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odr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C.2.3.</a:t>
                      </a: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Prepoznaje važnost očuvanja okoliša za opću dobrobit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</a:tr>
              <a:tr h="2167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LISTOPAD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    (9sati)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3. Čovjek u Božjem zrcalu i njegova zahvala Bogu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0" dirty="0">
                          <a:latin typeface="Calibri"/>
                          <a:ea typeface="Times New Roman"/>
                        </a:rPr>
                        <a:t>II. S Bogom na putu života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Božje zapovijedi - pravila života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Bog je jedini Gospodin – ljubi ga i svetkuj dan Gospodnji!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Poštuj roditelje i čuvaj dar života!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Hrvatski jezik; Engleski jezik; Likovna kultura;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Glazbena kultura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uku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A.2.2.</a:t>
                      </a: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Primjena strategija učenja i rješavanja problema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uku</a:t>
                      </a:r>
                      <a:r>
                        <a:rPr lang="hr-H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B.2.2.</a:t>
                      </a: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Praćenje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Na poticaj učitelja učenik prati svoje učenje i napredovanje tijekom učenja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52728" cy="576064"/>
          </a:xfrm>
        </p:spPr>
        <p:txBody>
          <a:bodyPr>
            <a:normAutofit fontScale="90000"/>
          </a:bodyPr>
          <a:lstStyle/>
          <a:p>
            <a:pPr algn="ctr">
              <a:lnSpc>
                <a:spcPts val="1680"/>
              </a:lnSpc>
            </a:pPr>
            <a: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hr-HR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Godišnji plan i program iz vjeronauka za 4. razred osnovne škole</a:t>
            </a:r>
            <a:br>
              <a:rPr lang="hr-HR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Školska 2018./2019.</a:t>
            </a:r>
            <a: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16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Svih 7 međupredmetnih tema planira se u sklopu Godišnjega izvedbenog kurikuluma nastavnoga predmeta i Godišnjega plana razrednika</a:t>
            </a:r>
          </a:p>
          <a:p>
            <a:r>
              <a:rPr lang="vi-VN" dirty="0" smtClean="0"/>
              <a:t>Ostvarivanje nije potrebno posebno bilježiti, nije potrebno posebno označavati u Pregledu rada (e-Dnevniku)</a:t>
            </a:r>
          </a:p>
          <a:p>
            <a:r>
              <a:rPr lang="vi-VN" dirty="0" smtClean="0"/>
              <a:t>Nije potrebno voditi učeničke mape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Međupredmetne teme:</a:t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Sadržaj koji učitelj treba upisati u Pregled rada nije propisan niti jednim pravilnikom niti zakonom, a vrlo često se učitelji i nastavnici žale da “jedno upisuju, a drugo rade”. Stoga je izuzetno važno osvijestiti autonomiju učitelja i nastavnika koja počiva na odgovornom planiranju ostvarivanja odgojno-obrazovnih ishoda te bilježenju u Pregled rada, upravo onoga što je za određeni sat planirano i ostvareno. Mora postojati jasna poveznica između planiranog u Godišnjem izvedbenom kurikulumu i zabilježenog u Pregledu rada.</a:t>
            </a:r>
          </a:p>
          <a:p>
            <a:r>
              <a:rPr lang="vi-VN" dirty="0" smtClean="0"/>
              <a:t>Bilješka u Pregledu rada može primjerice, uključivati:</a:t>
            </a:r>
          </a:p>
          <a:p>
            <a:r>
              <a:rPr lang="vi-VN" dirty="0" smtClean="0"/>
              <a:t>odgojno-obrazovni ishod bilo na razini kurikuluma, teme ili aktivnosti</a:t>
            </a:r>
          </a:p>
          <a:p>
            <a:r>
              <a:rPr lang="vi-VN" dirty="0" smtClean="0"/>
              <a:t>naslov teme, aktivnosti, književnog teksta, lekcije ili projekta</a:t>
            </a:r>
          </a:p>
          <a:p>
            <a:r>
              <a:rPr lang="vi-VN" dirty="0" smtClean="0"/>
              <a:t>razradu odgojno-obrazovnog ishoda</a:t>
            </a:r>
          </a:p>
          <a:p>
            <a:r>
              <a:rPr lang="vi-VN" dirty="0" smtClean="0"/>
              <a:t>kratki opis aktivnosti</a:t>
            </a:r>
          </a:p>
          <a:p>
            <a:r>
              <a:rPr lang="vi-VN" dirty="0" smtClean="0"/>
              <a:t>sadržaj kojim se ostvaruje odgojno-obrazovni ishod</a:t>
            </a:r>
          </a:p>
          <a:p>
            <a:r>
              <a:rPr lang="vi-VN" dirty="0" smtClean="0"/>
              <a:t>Ili neki drugi oblik zapisa kojim učitelj/nastavnik jasno opisuje što se radi tijekom određenog nastavnog sata odnosno kojim se omogućava praćenje ostvarivanja kurikuluma.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7016" y="404664"/>
            <a:ext cx="8461448" cy="1080120"/>
          </a:xfrm>
        </p:spPr>
        <p:txBody>
          <a:bodyPr>
            <a:normAutofit fontScale="90000"/>
          </a:bodyPr>
          <a:lstStyle/>
          <a:p>
            <a:r>
              <a:rPr lang="vi-VN" sz="3100" b="1" dirty="0" smtClean="0">
                <a:latin typeface="Arial" pitchFamily="34" charset="0"/>
                <a:cs typeface="Arial" pitchFamily="34" charset="0"/>
              </a:rPr>
              <a:t>Što upisati u Pregled rada (e</a:t>
            </a:r>
            <a:r>
              <a:rPr lang="hr-HR" sz="31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sz="3100" b="1" dirty="0" smtClean="0">
                <a:latin typeface="Arial" pitchFamily="34" charset="0"/>
                <a:cs typeface="Arial" pitchFamily="34" charset="0"/>
              </a:rPr>
              <a:t>Dnevnik)?</a:t>
            </a: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632</Words>
  <Application>Microsoft Office PowerPoint</Application>
  <PresentationFormat>Prikaz na zaslonu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Gomilanje</vt:lpstr>
      <vt:lpstr>MEĐUPREDMETNE TEME</vt:lpstr>
      <vt:lpstr>MEĐUPREDMETNE TEME</vt:lpstr>
      <vt:lpstr>MEĐUPREDMETNE TEME</vt:lpstr>
      <vt:lpstr>MEĐUPREDMETNE TEME</vt:lpstr>
      <vt:lpstr>MEĐUPREDMETNE TEME</vt:lpstr>
      <vt:lpstr>MEĐUPREDMETNE TEME</vt:lpstr>
      <vt:lpstr>    Godišnji plan i program iz vjeronauka za 4. razred osnovne škole Školska 2018./2019.  </vt:lpstr>
      <vt:lpstr>Međupredmetne teme: </vt:lpstr>
      <vt:lpstr>Što upisati u Pregled rada (e-Dnevnik)? </vt:lpstr>
      <vt:lpstr>Pedagoška dokumentacija:</vt:lpstr>
      <vt:lpstr>SAT RAZREDNIKA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MEĐUPREDMETNE TEME</dc:title>
  <dc:creator>Marija</dc:creator>
  <cp:lastModifiedBy>Marija</cp:lastModifiedBy>
  <cp:revision>7</cp:revision>
  <dcterms:created xsi:type="dcterms:W3CDTF">2019-09-23T07:08:27Z</dcterms:created>
  <dcterms:modified xsi:type="dcterms:W3CDTF">2019-10-16T08:03:33Z</dcterms:modified>
</cp:coreProperties>
</file>