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22"/>
  </p:handoutMasterIdLst>
  <p:sldIdLst>
    <p:sldId id="256" r:id="rId2"/>
    <p:sldId id="277" r:id="rId3"/>
    <p:sldId id="278" r:id="rId4"/>
    <p:sldId id="257" r:id="rId5"/>
    <p:sldId id="258" r:id="rId6"/>
    <p:sldId id="268" r:id="rId7"/>
    <p:sldId id="260" r:id="rId8"/>
    <p:sldId id="261" r:id="rId9"/>
    <p:sldId id="276" r:id="rId10"/>
    <p:sldId id="270" r:id="rId11"/>
    <p:sldId id="288" r:id="rId12"/>
    <p:sldId id="272" r:id="rId13"/>
    <p:sldId id="289" r:id="rId14"/>
    <p:sldId id="280" r:id="rId15"/>
    <p:sldId id="282" r:id="rId16"/>
    <p:sldId id="286" r:id="rId17"/>
    <p:sldId id="283" r:id="rId18"/>
    <p:sldId id="284" r:id="rId19"/>
    <p:sldId id="285" r:id="rId20"/>
    <p:sldId id="287" r:id="rId21"/>
  </p:sldIdLst>
  <p:sldSz cx="9144000" cy="6858000" type="screen4x3"/>
  <p:notesSz cx="6858000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F6C0-26DA-40DA-B9C5-D41E6861575E}" type="datetimeFigureOut">
              <a:rPr lang="hr-HR" smtClean="0"/>
              <a:pPr/>
              <a:t>16.10.2019.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D26D7-5A81-46F3-BE22-BE7F254988D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81000" y="31302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594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7118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81000" y="24210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81000" y="37692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81000" y="44784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81000" y="5257800"/>
            <a:ext cx="6629400" cy="838200"/>
          </a:xfrm>
        </p:spPr>
        <p:txBody>
          <a:bodyPr>
            <a:normAutofit/>
          </a:bodyPr>
          <a:lstStyle>
            <a:lvl1pPr marL="57150" indent="0">
              <a:buFontTx/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9606-20B0-422C-8F2E-836CBDC23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16.10.2019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6400800" cy="2376264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Pisanje prilagođenih programa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>
              <a:latin typeface="Arial Narrow" pitchFamily="34" charset="0"/>
            </a:endParaRPr>
          </a:p>
          <a:p>
            <a:pPr algn="r"/>
            <a:r>
              <a:rPr lang="hr-HR" dirty="0" smtClean="0">
                <a:latin typeface="Bradley Hand ITC" pitchFamily="66" charset="0"/>
              </a:rPr>
              <a:t>Josipa Gudelj, </a:t>
            </a:r>
            <a:r>
              <a:rPr lang="hr-HR" dirty="0" err="1" smtClean="0">
                <a:latin typeface="Bradley Hand ITC" pitchFamily="66" charset="0"/>
              </a:rPr>
              <a:t>rehabilitator</a:t>
            </a:r>
            <a:endParaRPr lang="hr-HR" dirty="0" smtClean="0">
              <a:latin typeface="Bradley Hand ITC" pitchFamily="66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PRIMJERENI PROGRAMI </a:t>
            </a:r>
            <a:br>
              <a:rPr lang="hr-HR" dirty="0" smtClean="0"/>
            </a:br>
            <a:r>
              <a:rPr lang="hr-HR" dirty="0" smtClean="0"/>
              <a:t>ODGOJA I OBRAZOVANJA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r-H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PRILAGODBE  </a:t>
            </a:r>
            <a:br>
              <a:rPr lang="hr-H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hr-H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NASTAVNIH SADRŽAJA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5148064" y="1628800"/>
            <a:ext cx="2555776" cy="107947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None/>
              <a:defRPr/>
            </a:pPr>
            <a:r>
              <a:rPr lang="hr-HR" sz="4400" b="1" dirty="0" smtClean="0">
                <a:solidFill>
                  <a:schemeClr val="accent3">
                    <a:lumMod val="75000"/>
                  </a:schemeClr>
                </a:solidFill>
              </a:rPr>
              <a:t>NE</a:t>
            </a:r>
            <a:endParaRPr lang="hr-HR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1628800"/>
            <a:ext cx="2592288" cy="10801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b="1" dirty="0">
                <a:solidFill>
                  <a:schemeClr val="tx1"/>
                </a:solidFill>
              </a:rPr>
              <a:t>DA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195513" y="2708275"/>
            <a:ext cx="360362" cy="649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899592" y="3356992"/>
            <a:ext cx="3096344" cy="10801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solidFill>
                  <a:schemeClr val="tx1"/>
                </a:solidFill>
              </a:rPr>
              <a:t>U KOJOJ MJERI ?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924300" y="3644900"/>
            <a:ext cx="10795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5004048" y="3212976"/>
            <a:ext cx="3096344" cy="23762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solidFill>
                  <a:schemeClr val="tx1"/>
                </a:solidFill>
              </a:rPr>
              <a:t>Ovisno o specifičnostima učenika i obrazovnim potrebama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0200" y="1628775"/>
            <a:ext cx="719138" cy="93662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hr-HR" sz="9600" dirty="0">
                <a:solidFill>
                  <a:srgbClr val="FF0000"/>
                </a:solidFill>
                <a:latin typeface="Perpetua" pitchFamily="18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3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539552" y="1844824"/>
          <a:ext cx="8208912" cy="2808311"/>
        </p:xfrm>
        <a:graphic>
          <a:graphicData uri="http://schemas.openxmlformats.org/drawingml/2006/table">
            <a:tbl>
              <a:tblPr/>
              <a:tblGrid>
                <a:gridCol w="720080"/>
                <a:gridCol w="1512168"/>
                <a:gridCol w="1944216"/>
                <a:gridCol w="1186236"/>
                <a:gridCol w="2126132"/>
                <a:gridCol w="72008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 Narrow"/>
                          <a:ea typeface="Times New Roman"/>
                        </a:rPr>
                        <a:t>Mjesec</a:t>
                      </a:r>
                      <a:endParaRPr lang="hr-HR" sz="800" dirty="0">
                        <a:latin typeface="Times New Roman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latin typeface="Arial Narrow"/>
                          <a:ea typeface="Times New Roman"/>
                        </a:rPr>
                        <a:t>Sadržaj edukacije</a:t>
                      </a:r>
                      <a:endParaRPr lang="hr-HR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latin typeface="Arial Narrow"/>
                          <a:ea typeface="Times New Roman"/>
                        </a:rPr>
                        <a:t>(područja/ teme/ključni pojmovi)</a:t>
                      </a:r>
                      <a:endParaRPr lang="hr-HR" sz="800">
                        <a:latin typeface="Times New Roman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 smtClean="0">
                          <a:latin typeface="Arial Narrow"/>
                          <a:ea typeface="Times New Roman"/>
                        </a:rPr>
                        <a:t>Cilj/evi </a:t>
                      </a:r>
                      <a:r>
                        <a:rPr lang="hr-HR" sz="800" b="1" dirty="0">
                          <a:latin typeface="Arial Narrow"/>
                          <a:ea typeface="Times New Roman"/>
                        </a:rPr>
                        <a:t>za učenika/</a:t>
                      </a:r>
                      <a:r>
                        <a:rPr lang="hr-HR" sz="800" b="1" dirty="0" err="1">
                          <a:latin typeface="Arial Narrow"/>
                          <a:ea typeface="Times New Roman"/>
                        </a:rPr>
                        <a:t>cu</a:t>
                      </a:r>
                      <a:endParaRPr lang="hr-H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 Narrow"/>
                          <a:ea typeface="Times New Roman"/>
                        </a:rPr>
                        <a:t>(obrazovna postignuća)</a:t>
                      </a:r>
                      <a:endParaRPr lang="hr-HR" sz="800" dirty="0">
                        <a:latin typeface="Times New Roman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latin typeface="Arial Narrow"/>
                          <a:ea typeface="Times New Roman"/>
                        </a:rPr>
                        <a:t>Aktivnosti za učenika/cu</a:t>
                      </a:r>
                      <a:endParaRPr lang="hr-HR" sz="800">
                        <a:latin typeface="Times New Roman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 Narrow"/>
                          <a:ea typeface="Times New Roman"/>
                        </a:rPr>
                        <a:t>Strategije podrške</a:t>
                      </a:r>
                      <a:endParaRPr lang="hr-H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 Narrow"/>
                          <a:ea typeface="Times New Roman"/>
                        </a:rPr>
                        <a:t>(prilagodba metoda, sredstava, oblika, postupaka, zahtjeva) </a:t>
                      </a:r>
                      <a:endParaRPr lang="hr-HR" sz="800" dirty="0">
                        <a:latin typeface="Times New Roman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dirty="0">
                          <a:latin typeface="Arial Narrow"/>
                          <a:ea typeface="Times New Roman"/>
                        </a:rPr>
                        <a:t>Ostvarene zadaće</a:t>
                      </a:r>
                      <a:endParaRPr lang="hr-HR" sz="800" dirty="0">
                        <a:latin typeface="Times New Roman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800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Period</a:t>
                      </a: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na koji se program odnosi</a:t>
                      </a:r>
                      <a:endParaRPr lang="hr-HR" sz="1200" b="0" dirty="0">
                        <a:latin typeface="Arial Narrow"/>
                        <a:ea typeface="Times New Roman"/>
                      </a:endParaRPr>
                    </a:p>
                  </a:txBody>
                  <a:tcPr marL="43760" marR="43760" marT="0" marB="0" vert="vert27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Nastavno gradivo koje se uči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 Teme,</a:t>
                      </a: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naslovi i ključni pojmovi koji će se podučavati</a:t>
                      </a:r>
                      <a:endParaRPr lang="hr-HR" sz="1200" b="0" dirty="0">
                        <a:latin typeface="Arial Narrow"/>
                        <a:ea typeface="Times New Roman"/>
                      </a:endParaRPr>
                    </a:p>
                  </a:txBody>
                  <a:tcPr marL="43760" marR="43760" marT="0" marB="0" vert="vert27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Ishodi, ciljevi,</a:t>
                      </a: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obrazovna postignuća koja se očekuju od učenika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(</a:t>
                      </a:r>
                      <a:r>
                        <a:rPr lang="hr-HR" sz="1200" b="0" baseline="0" dirty="0" err="1" smtClean="0">
                          <a:latin typeface="Arial Narrow"/>
                          <a:ea typeface="Times New Roman"/>
                        </a:rPr>
                        <a:t>Bloomova</a:t>
                      </a: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taksonomija)</a:t>
                      </a:r>
                      <a:endParaRPr lang="hr-HR" sz="1200" b="0" dirty="0">
                        <a:latin typeface="Arial Narrow"/>
                        <a:ea typeface="Times New Roman"/>
                      </a:endParaRPr>
                    </a:p>
                  </a:txBody>
                  <a:tcPr marL="43760" marR="43760" marT="0" marB="0" vert="vert27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Način rada, aktivnosti pomoću</a:t>
                      </a: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kojih učenik uči, ali i izvršava svoje zadatke</a:t>
                      </a:r>
                      <a:endParaRPr lang="hr-HR" sz="1200" b="0" dirty="0">
                        <a:latin typeface="Arial Narrow"/>
                        <a:ea typeface="Times New Roman"/>
                      </a:endParaRPr>
                    </a:p>
                  </a:txBody>
                  <a:tcPr marL="43760" marR="43760" marT="0" marB="0" vert="vert27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b="0" dirty="0" smtClean="0">
                        <a:latin typeface="Arial Narrow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Prilagodba sadržaja učenja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latin typeface="Arial Narrow"/>
                          <a:ea typeface="Times New Roman"/>
                        </a:rPr>
                        <a:t>Prilagodba metoda,</a:t>
                      </a: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 sredstava i oblika rada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Prilagodba zahtjeva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0" baseline="0" dirty="0" smtClean="0">
                          <a:latin typeface="Arial Narrow"/>
                          <a:ea typeface="Times New Roman"/>
                        </a:rPr>
                        <a:t>Poticanje socijalnih odnosa</a:t>
                      </a:r>
                      <a:endParaRPr lang="hr-HR" sz="1200" b="0" dirty="0">
                        <a:latin typeface="Arial Narrow"/>
                        <a:ea typeface="Times New Roman"/>
                      </a:endParaRPr>
                    </a:p>
                  </a:txBody>
                  <a:tcPr marL="43760" marR="4376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b="0" dirty="0">
                        <a:latin typeface="Arial Narrow"/>
                        <a:ea typeface="Times New Roman"/>
                      </a:endParaRPr>
                    </a:p>
                  </a:txBody>
                  <a:tcPr marL="43760" marR="43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2FF12F"/>
                </a:solidFill>
              </a:rPr>
              <a:t/>
            </a:r>
            <a:br>
              <a:rPr lang="hr-HR" dirty="0" smtClean="0">
                <a:solidFill>
                  <a:srgbClr val="2FF12F"/>
                </a:solidFill>
              </a:rPr>
            </a:br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hr-HR" sz="3100" dirty="0" smtClean="0">
                <a:solidFill>
                  <a:schemeClr val="accent3">
                    <a:lumMod val="75000"/>
                  </a:schemeClr>
                </a:solidFill>
              </a:rPr>
              <a:t>PRILAGODBE OPSEGA I TEŽINE ZADATAKA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Smanjiti </a:t>
            </a:r>
            <a:r>
              <a:rPr lang="hr-HR" dirty="0" smtClean="0"/>
              <a:t>broj zadataka, teksta, definicija, pojmova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/>
              <a:t>Sažeti predviđene tekstove </a:t>
            </a:r>
            <a:r>
              <a:rPr lang="hr-HR" sz="1900" dirty="0" smtClean="0"/>
              <a:t>(npr.obraditi dijelove lektire)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/>
              <a:t> Prezentirati samo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ključne, bitne </a:t>
            </a:r>
            <a:r>
              <a:rPr lang="hr-HR" dirty="0" smtClean="0"/>
              <a:t>pojmove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Podijeliti</a:t>
            </a:r>
            <a:r>
              <a:rPr lang="hr-HR" dirty="0" smtClean="0"/>
              <a:t> zadatak na više manjih cijelina 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Rasporediti</a:t>
            </a:r>
            <a:r>
              <a:rPr lang="hr-HR" dirty="0" smtClean="0"/>
              <a:t> zadatke po težini </a:t>
            </a:r>
            <a:r>
              <a:rPr lang="hr-HR" sz="1900" b="1" dirty="0" smtClean="0"/>
              <a:t>(lakši-teži-lakši)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Ponuditi</a:t>
            </a:r>
            <a:r>
              <a:rPr lang="hr-HR" dirty="0" smtClean="0"/>
              <a:t> nekoliko odgovora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/>
              <a:t>Rješavanje zadataka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nadopunjavanjem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/>
              <a:t>Ostaviti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dovoljno prostora </a:t>
            </a:r>
            <a:r>
              <a:rPr lang="hr-HR" dirty="0" smtClean="0"/>
              <a:t>za pisanje odgovora te označiti mjesto za odgovor </a:t>
            </a:r>
            <a:r>
              <a:rPr lang="hr-HR" sz="1900" dirty="0" smtClean="0"/>
              <a:t>( npr.crtama)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Izbjegavati </a:t>
            </a:r>
            <a:r>
              <a:rPr lang="hr-HR" dirty="0" smtClean="0"/>
              <a:t>zadatke tipa “opiši,zaključi...”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/>
              <a:t>Omogućiti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korištenje pomagala</a:t>
            </a:r>
            <a:r>
              <a:rPr lang="hr-HR" sz="1900" dirty="0" smtClean="0"/>
              <a:t>( kalkulator, rječnik, udžbenik...)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</a:rPr>
              <a:t>Zamijeniti </a:t>
            </a:r>
            <a:r>
              <a:rPr lang="hr-HR" dirty="0" smtClean="0"/>
              <a:t> teže riječi “lakšim” </a:t>
            </a:r>
            <a:r>
              <a:rPr lang="hr-HR" sz="1900" dirty="0" smtClean="0"/>
              <a:t>(npr.regenerirati –obnoviti)</a:t>
            </a:r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endParaRPr lang="hr-HR" dirty="0" smtClean="0"/>
          </a:p>
          <a:p>
            <a:pPr eaLnBrk="1" fontAlgn="auto" hangingPunct="1">
              <a:spcAft>
                <a:spcPts val="0"/>
              </a:spcAft>
              <a:buClr>
                <a:schemeClr val="bg1">
                  <a:lumMod val="95000"/>
                </a:schemeClr>
              </a:buClr>
              <a:buFont typeface="Arial" pitchFamily="34" charset="0"/>
              <a:buBlip>
                <a:blip r:embed="rId2"/>
              </a:buBlip>
              <a:defRPr/>
            </a:pPr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5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6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PLAN PODRŠKE</a:t>
            </a:r>
            <a:endParaRPr lang="hr-HR" dirty="0"/>
          </a:p>
        </p:txBody>
      </p:sp>
      <p:pic>
        <p:nvPicPr>
          <p:cNvPr id="8" name="Rezervirano mjesto slike 7" descr="shutterstock_785154535-814x46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980" r="1098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Prilagodba sadržaja učenja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860032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primjereno, ciljano, osmišljeno perceptivno potkrepljenje</a:t>
            </a:r>
            <a:endParaRPr lang="hr-HR" dirty="0" smtClean="0"/>
          </a:p>
          <a:p>
            <a:r>
              <a:rPr lang="vi-VN" dirty="0" smtClean="0"/>
              <a:t>vođeno promatranje, postepeno perceptivno potkrepljenje istog sadržaja rada,</a:t>
            </a:r>
            <a:endParaRPr lang="hr-HR" dirty="0" smtClean="0"/>
          </a:p>
          <a:p>
            <a:r>
              <a:rPr lang="vi-VN" dirty="0" smtClean="0"/>
              <a:t>isticanje bitnog</a:t>
            </a:r>
            <a:r>
              <a:rPr lang="hr-HR" dirty="0" smtClean="0"/>
              <a:t>a</a:t>
            </a:r>
          </a:p>
          <a:p>
            <a:r>
              <a:rPr lang="vi-VN" dirty="0" smtClean="0"/>
              <a:t>sažimanje teksta izdvajanjem bitnih odrednica sadržaja</a:t>
            </a:r>
            <a:endParaRPr lang="hr-HR" dirty="0" smtClean="0"/>
          </a:p>
          <a:p>
            <a:r>
              <a:rPr lang="vi-VN" dirty="0" smtClean="0"/>
              <a:t>semantičko pojednostavljivanje sadržaja učenj</a:t>
            </a:r>
            <a:r>
              <a:rPr lang="hr-HR" dirty="0" smtClean="0"/>
              <a:t>a</a:t>
            </a:r>
          </a:p>
          <a:p>
            <a:r>
              <a:rPr lang="vi-VN" dirty="0" smtClean="0"/>
              <a:t>planiranje teksta uz pomoć različitih dispozicija (slike, rečenice, pitanja, riječi)</a:t>
            </a:r>
            <a:endParaRPr lang="hr-HR" dirty="0" smtClean="0"/>
          </a:p>
          <a:p>
            <a:r>
              <a:rPr lang="vi-VN" dirty="0" smtClean="0"/>
              <a:t>uvođenje u postupak rješavanja zadataka postepenim pružanjem pomoći s namjerom postepenog poticanja sve veće samostalnosti u radu</a:t>
            </a:r>
            <a:endParaRPr lang="hr-HR" dirty="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Prilagodba metoda, sredstava i oblika rada: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primjerena glasnoća govora učitelja,</a:t>
            </a:r>
            <a:endParaRPr lang="hr-HR" dirty="0" smtClean="0"/>
          </a:p>
          <a:p>
            <a:r>
              <a:rPr lang="vi-VN" dirty="0" smtClean="0"/>
              <a:t>preciznost i kratkoća u davanj</a:t>
            </a:r>
            <a:r>
              <a:rPr lang="hr-HR" dirty="0" smtClean="0"/>
              <a:t>u</a:t>
            </a:r>
            <a:r>
              <a:rPr lang="vi-VN" dirty="0" smtClean="0"/>
              <a:t> uputa, </a:t>
            </a:r>
            <a:endParaRPr lang="hr-HR" dirty="0" smtClean="0"/>
          </a:p>
          <a:p>
            <a:r>
              <a:rPr lang="vi-VN" dirty="0" smtClean="0"/>
              <a:t>provjera razumijevanja slušanog, gledanog</a:t>
            </a:r>
            <a:endParaRPr lang="hr-HR" dirty="0" smtClean="0"/>
          </a:p>
          <a:p>
            <a:r>
              <a:rPr lang="vi-VN" dirty="0" smtClean="0"/>
              <a:t>materijal lagan za čitanje (pojednostavljivanje i vizualizacija teksta)</a:t>
            </a:r>
            <a:endParaRPr lang="hr-HR" dirty="0" smtClean="0"/>
          </a:p>
          <a:p>
            <a:r>
              <a:rPr lang="vi-VN" dirty="0" smtClean="0"/>
              <a:t>jednostavne kratke rečenice s poznatim riječima</a:t>
            </a:r>
            <a:endParaRPr lang="hr-HR" dirty="0" smtClean="0"/>
          </a:p>
          <a:p>
            <a:r>
              <a:rPr lang="vi-VN" dirty="0" smtClean="0"/>
              <a:t>poticajna pitanja zatvorenog tipa</a:t>
            </a:r>
            <a:endParaRPr lang="hr-HR" dirty="0" smtClean="0"/>
          </a:p>
          <a:p>
            <a:r>
              <a:rPr lang="vi-VN" dirty="0" smtClean="0"/>
              <a:t>čitanje kraćih jednostavnih tekstova uz provjeru razumijevanja</a:t>
            </a:r>
            <a:endParaRPr lang="hr-HR" dirty="0" smtClean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samostalno pisanje na osnovu zadanih odrednica (slike, pitanja)</a:t>
            </a:r>
            <a:endParaRPr lang="hr-HR" dirty="0" smtClean="0"/>
          </a:p>
          <a:p>
            <a:r>
              <a:rPr lang="vi-VN" dirty="0" smtClean="0"/>
              <a:t>praktičan rad uz podršku</a:t>
            </a:r>
            <a:endParaRPr lang="hr-HR" dirty="0" smtClean="0"/>
          </a:p>
          <a:p>
            <a:r>
              <a:rPr lang="vi-VN" dirty="0" smtClean="0"/>
              <a:t>nastavna sredstva pročišćena od detalja, usmjerena na zadatak (slika, karata, crteža, shema)</a:t>
            </a:r>
            <a:endParaRPr lang="hr-HR" dirty="0" smtClean="0"/>
          </a:p>
          <a:p>
            <a:r>
              <a:rPr lang="vi-VN" dirty="0" smtClean="0"/>
              <a:t>individualizirani nastavni listi</a:t>
            </a:r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ći</a:t>
            </a:r>
            <a:r>
              <a:rPr lang="vi-VN" dirty="0" smtClean="0"/>
              <a:t> (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zada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vi-VN" dirty="0" smtClean="0"/>
              <a:t>), prilagođavanje teksta (povećani razmaci između riječi, rečenica, redova teksta, uvećanje teksta</a:t>
            </a:r>
            <a:r>
              <a:rPr lang="hr-HR" dirty="0" smtClean="0"/>
              <a:t>)</a:t>
            </a:r>
          </a:p>
          <a:p>
            <a:r>
              <a:rPr lang="vi-VN" dirty="0" smtClean="0"/>
              <a:t>specifična oprema i didaktički materijali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Prilagodba zahtjeva: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samostalnost učenika/ce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vrijeme rada</a:t>
            </a:r>
          </a:p>
          <a:p>
            <a:pPr>
              <a:buNone/>
            </a:pPr>
            <a:endParaRPr lang="hr-HR" dirty="0" smtClean="0"/>
          </a:p>
          <a:p>
            <a:r>
              <a:rPr lang="vi-VN" dirty="0" smtClean="0"/>
              <a:t>način rada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vi-VN" dirty="0" smtClean="0"/>
              <a:t>način provjere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vi-VN" dirty="0" smtClean="0"/>
              <a:t>aktivnosti učenika/učitelja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vi-VN" dirty="0" smtClean="0"/>
              <a:t>prostor</a:t>
            </a:r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Poticanje socijalnih odnosa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 smtClean="0"/>
              <a:t>uspostavljanje pozitivnog i dobronamjernog odnosa, pohvala truda koji učenik ulaže</a:t>
            </a:r>
            <a:endParaRPr lang="hr-HR" dirty="0" smtClean="0"/>
          </a:p>
          <a:p>
            <a:r>
              <a:rPr lang="vi-VN" dirty="0" smtClean="0"/>
              <a:t>motivacijski plan</a:t>
            </a:r>
            <a:endParaRPr lang="hr-HR" dirty="0" smtClean="0"/>
          </a:p>
          <a:p>
            <a:r>
              <a:rPr lang="vi-VN" dirty="0" smtClean="0"/>
              <a:t>pružanje podrške u radu: učitelj/ca, vršnjak, drugi učenici, </a:t>
            </a:r>
            <a:r>
              <a:rPr lang="hr-HR" dirty="0" smtClean="0"/>
              <a:t>pomoćnik u nastavi</a:t>
            </a:r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/>
              <a:t>Članak 5. Vrednovanje postignute razine ostvarenosti odgojno-obrazovnih ishoda, kompetencija učenika s teškoćama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(5) Razinu razvijenosti kompetencija učenika treba provjeravati oblikom u kojemu mu njegova teškoća najmanje smeta i u kojemu se najbolje može izraziti. Pogreške nastale zbog teškoće moraju se ispraviti, ali ne smiju utjecati na cjelokupno vrednovanje rada, </a:t>
            </a:r>
            <a:r>
              <a:rPr lang="hr-HR" dirty="0" err="1" smtClean="0"/>
              <a:t>tj</a:t>
            </a:r>
            <a:r>
              <a:rPr lang="hr-HR" dirty="0" smtClean="0"/>
              <a:t>. na ocjenu.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 Češće kraće provjere manjih nastavnih cjelina</a:t>
            </a:r>
          </a:p>
          <a:p>
            <a:pPr>
              <a:buNone/>
            </a:pPr>
            <a:r>
              <a:rPr lang="hr-HR" dirty="0" smtClean="0"/>
              <a:t>- U pismenim ispitima znanja koristiti zadatke nadopunjavanja, uspoređivanja, zaokruživanja</a:t>
            </a:r>
          </a:p>
          <a:p>
            <a:pPr>
              <a:buNone/>
            </a:pPr>
            <a:r>
              <a:rPr lang="hr-HR" dirty="0" smtClean="0"/>
              <a:t>- Ocjenjivati u usporedbi s inicijalnim stanjem, ne s ostatkom razreda. 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65489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Primjereni programi odgoja i obrazovanja učenika su: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redoviti program uz </a:t>
            </a:r>
            <a:r>
              <a:rPr lang="hr-HR" b="1" dirty="0" smtClean="0"/>
              <a:t>individualizirane postupke</a:t>
            </a:r>
            <a:r>
              <a:rPr lang="hr-HR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redoviti program uz </a:t>
            </a:r>
            <a:r>
              <a:rPr lang="hr-HR" b="1" dirty="0" smtClean="0"/>
              <a:t>prilagodbu sadržaja i individualizirane postupke</a:t>
            </a:r>
            <a:r>
              <a:rPr lang="hr-HR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b="1" dirty="0" smtClean="0"/>
              <a:t>posebni program uz individualizirane postupke</a:t>
            </a:r>
            <a:r>
              <a:rPr lang="hr-HR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</a:rPr>
              <a:t>posebni programi za stjecanje kompetencija u aktivnostima svakodnevnoga života i rada uz individualizirane postupke.</a:t>
            </a:r>
            <a:endParaRPr lang="hr-H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PAŽNJI!!!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Redoviti program uz individualizirane postupke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err="1" smtClean="0"/>
              <a:t>Čl</a:t>
            </a:r>
            <a:r>
              <a:rPr lang="hr-HR" dirty="0" smtClean="0"/>
              <a:t>. 5.st. 1. Pravilnika:</a:t>
            </a:r>
          </a:p>
          <a:p>
            <a:pPr>
              <a:buNone/>
            </a:pPr>
            <a:r>
              <a:rPr lang="hr-HR" dirty="0" smtClean="0"/>
              <a:t>… </a:t>
            </a:r>
            <a:r>
              <a:rPr lang="vi-VN" dirty="0" smtClean="0"/>
              <a:t>određuje se učenicima koji s obzirom na vrstu teškoće </a:t>
            </a:r>
            <a:r>
              <a:rPr lang="vi-VN" b="1" dirty="0" smtClean="0"/>
              <a:t>mogu svladavati redoviti nastavni plan i program/kurikulum</a:t>
            </a:r>
            <a:r>
              <a:rPr lang="vi-VN" dirty="0" smtClean="0"/>
              <a:t> bez sadržajnog ograničavanja, ali su im zbog specifičnosti u funkcioniranju </a:t>
            </a:r>
            <a:r>
              <a:rPr lang="vi-VN" b="1" dirty="0" smtClean="0"/>
              <a:t>potrebni individualizirani postupci u radu.</a:t>
            </a:r>
            <a:endParaRPr lang="hr-HR" b="1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vi-VN" dirty="0" smtClean="0"/>
              <a:t>Redoviti program uz prilagodbu sadržaja i individualizirane postupke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Članak 6.</a:t>
            </a:r>
          </a:p>
          <a:p>
            <a:r>
              <a:rPr lang="vi-VN" dirty="0" smtClean="0"/>
              <a:t>(1) </a:t>
            </a:r>
            <a:r>
              <a:rPr lang="hr-HR" dirty="0" smtClean="0"/>
              <a:t>…</a:t>
            </a:r>
            <a:r>
              <a:rPr lang="vi-VN" dirty="0" smtClean="0"/>
              <a:t>određuje se učenicima koji s obzirom na </a:t>
            </a:r>
            <a:r>
              <a:rPr lang="vi-VN" b="1" dirty="0" smtClean="0"/>
              <a:t>vrstu teškoće ne mogu svladavati nastavni plan i program/kurikulum bez sadržajnog ograničavanja</a:t>
            </a:r>
            <a:r>
              <a:rPr lang="vi-VN" dirty="0" smtClean="0"/>
              <a:t> te im je zbog specifičnosti u funkcioniranju potreban individualizirani pristup u radu i sadržajna prilagodba.</a:t>
            </a:r>
          </a:p>
          <a:p>
            <a:r>
              <a:rPr lang="vi-VN" dirty="0" smtClean="0"/>
              <a:t>sadržajno i metodički</a:t>
            </a:r>
            <a:r>
              <a:rPr lang="hr-HR" dirty="0" smtClean="0"/>
              <a:t> se</a:t>
            </a:r>
            <a:r>
              <a:rPr lang="vi-VN" dirty="0" smtClean="0"/>
              <a:t> prilagođava učeniku.</a:t>
            </a:r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323528" y="548680"/>
            <a:ext cx="8504238" cy="5550495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Opseg nastavnih sadržaja može se umanjiti do </a:t>
            </a:r>
            <a:r>
              <a:rPr lang="hr-HR" b="1" u="sng" dirty="0" smtClean="0"/>
              <a:t>najniže razine usvojenosti obrazovnih postignuća </a:t>
            </a:r>
            <a:r>
              <a:rPr lang="hr-HR" dirty="0" smtClean="0"/>
              <a:t>propisanih nastavnim planom i programom/kurikulumom za razred u koji je učenik uključen, a </a:t>
            </a:r>
            <a:r>
              <a:rPr lang="hr-HR" b="1" u="sng" dirty="0" smtClean="0"/>
              <a:t>iznad razine posebnog programa.</a:t>
            </a:r>
          </a:p>
          <a:p>
            <a:endParaRPr lang="hr-HR" b="1" u="sng" dirty="0" smtClean="0"/>
          </a:p>
          <a:p>
            <a:endParaRPr lang="hr-HR" b="1" u="sng" dirty="0" smtClean="0"/>
          </a:p>
          <a:p>
            <a:pPr>
              <a:buNone/>
            </a:pPr>
            <a:endParaRPr lang="hr-HR" b="1" u="sng" dirty="0" smtClean="0"/>
          </a:p>
          <a:p>
            <a:r>
              <a:rPr lang="vi-VN" dirty="0" smtClean="0"/>
              <a:t>može biti iz </a:t>
            </a:r>
            <a:r>
              <a:rPr lang="vi-VN" b="1" dirty="0" smtClean="0"/>
              <a:t>jednog, više ili svih predmeta</a:t>
            </a:r>
            <a:r>
              <a:rPr lang="vi-VN" dirty="0" smtClean="0"/>
              <a:t>, a izrađuju ga kao </a:t>
            </a:r>
            <a:r>
              <a:rPr lang="vi-VN" b="1" dirty="0" smtClean="0"/>
              <a:t>pisani dokument</a:t>
            </a:r>
            <a:r>
              <a:rPr lang="vi-VN" dirty="0" smtClean="0"/>
              <a:t> učitelji/nastavnici za svaki pojedini nastavni predmet te su ga </a:t>
            </a:r>
            <a:r>
              <a:rPr lang="vi-VN" b="1" dirty="0" smtClean="0"/>
              <a:t>dužni dati na uvid roditelju/skrbniku učenika tijekom prve polovice polugodišta.</a:t>
            </a:r>
            <a:endParaRPr lang="hr-HR" b="1" dirty="0" smtClean="0"/>
          </a:p>
          <a:p>
            <a:endParaRPr lang="hr-HR" b="1" u="sng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TEMP\Temporary Internet Files\Content.IE5\LRMUQENF\MC90043160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365625"/>
            <a:ext cx="11525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TEMP\Temporary Internet Files\Content.IE5\B4FE7YQ7\MC9004326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797425"/>
            <a:ext cx="12239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TEMP\Temporary Internet Files\Content.IE5\YMDCIGAI\MC90043261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276475"/>
            <a:ext cx="93503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TEMP\Temporary Internet Files\Content.IE5\YMDCIGAI\MC90043261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550" y="3213100"/>
            <a:ext cx="10080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TEMP\Temporary Internet Files\Content.IE5\B4FE7YQ7\MC90043260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5113" y="981075"/>
            <a:ext cx="93503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TEMP\Temporary Internet Files\Content.IE5\YMDCIGAI\MC90043261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5516563"/>
            <a:ext cx="863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TEMP\Temporary Internet Files\Content.IE5\B4FE7YQ7\MC900431614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213" y="3573463"/>
            <a:ext cx="11525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TEMP\Temporary Internet Files\Content.IE5\B4FE7YQ7\MC90043260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3357563"/>
            <a:ext cx="936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C:\TEMP\Temporary Internet Files\Content.IE5\LRMUQENF\MC90043160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88913"/>
            <a:ext cx="1008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C:\TEMP\Temporary Internet Files\Content.IE5\B4FE7YQ7\MC90043261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04813"/>
            <a:ext cx="10080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C:\TEMP\Temporary Internet Files\Content.IE5\YMDCIGAI\MC90043261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1844675"/>
            <a:ext cx="10080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11638" y="5157788"/>
            <a:ext cx="1873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Prosječnog  znanja,želi učiti,oštećenje vida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227763" y="4797425"/>
            <a:ext cx="24479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latin typeface="Calibri" pitchFamily="34" charset="0"/>
              </a:rPr>
              <a:t>Hiperaktivan,</a:t>
            </a:r>
          </a:p>
          <a:p>
            <a:r>
              <a:rPr lang="hr-HR">
                <a:latin typeface="Calibri" pitchFamily="34" charset="0"/>
              </a:rPr>
              <a:t>bez</a:t>
            </a:r>
            <a:r>
              <a:rPr lang="hr-HR" b="1">
                <a:latin typeface="Calibri" pitchFamily="34" charset="0"/>
              </a:rPr>
              <a:t> </a:t>
            </a:r>
            <a:r>
              <a:rPr lang="hr-HR">
                <a:latin typeface="Calibri" pitchFamily="34" charset="0"/>
              </a:rPr>
              <a:t>interesa,</a:t>
            </a:r>
          </a:p>
          <a:p>
            <a:r>
              <a:rPr lang="hr-HR">
                <a:latin typeface="Calibri" pitchFamily="34" charset="0"/>
              </a:rPr>
              <a:t>puno priča,</a:t>
            </a:r>
          </a:p>
          <a:p>
            <a:r>
              <a:rPr lang="hr-HR">
                <a:latin typeface="Calibri" pitchFamily="34" charset="0"/>
              </a:rPr>
              <a:t>ometa ostale,teškoće čitanja,pisanja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211638" y="2852738"/>
            <a:ext cx="21605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600">
                <a:latin typeface="Calibri" pitchFamily="34" charset="0"/>
              </a:rPr>
              <a:t>Zadovoljavajućeg znanja,izrazito </a:t>
            </a:r>
            <a:r>
              <a:rPr lang="hr-HR" sz="1600" b="1">
                <a:latin typeface="Calibri" pitchFamily="34" charset="0"/>
              </a:rPr>
              <a:t>hiperaktivan</a:t>
            </a:r>
            <a:r>
              <a:rPr lang="hr-HR" sz="1600">
                <a:latin typeface="Calibri" pitchFamily="34" charset="0"/>
              </a:rPr>
              <a:t>-fizički i verbalno,učenik s psihičkim poremećajem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43663" y="2708275"/>
            <a:ext cx="22320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latin typeface="Calibri" pitchFamily="34" charset="0"/>
              </a:rPr>
              <a:t>Niska razina </a:t>
            </a:r>
            <a:r>
              <a:rPr lang="hr-HR">
                <a:latin typeface="Calibri" pitchFamily="34" charset="0"/>
              </a:rPr>
              <a:t>znanja,potrebno joj je puno vremena i vođenje,teškoće pisanja,čitanja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40200" y="1125538"/>
            <a:ext cx="22320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>
                <a:latin typeface="Calibri" pitchFamily="34" charset="0"/>
              </a:rPr>
              <a:t>Izuzetno vrijedan,</a:t>
            </a:r>
          </a:p>
          <a:p>
            <a:r>
              <a:rPr lang="hr-HR" dirty="0">
                <a:latin typeface="Calibri" pitchFamily="34" charset="0"/>
              </a:rPr>
              <a:t>zainteresiran,miran, tih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372225" y="476250"/>
            <a:ext cx="27717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Prosječnog znanja,izražena adolescentna kriza,promjenjivo ponašanje</a:t>
            </a:r>
            <a:r>
              <a:rPr lang="hr-HR" b="1">
                <a:latin typeface="Calibri" pitchFamily="34" charset="0"/>
              </a:rPr>
              <a:t>,</a:t>
            </a:r>
          </a:p>
          <a:p>
            <a:r>
              <a:rPr lang="hr-HR" b="1">
                <a:latin typeface="Calibri" pitchFamily="34" charset="0"/>
              </a:rPr>
              <a:t>hiperaktivnost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95288" y="5445125"/>
            <a:ext cx="3097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latin typeface="Calibri" pitchFamily="34" charset="0"/>
              </a:rPr>
              <a:t>Niža razina </a:t>
            </a:r>
            <a:r>
              <a:rPr lang="hr-HR">
                <a:latin typeface="Calibri" pitchFamily="34" charset="0"/>
              </a:rPr>
              <a:t>znanja,potrebno vođenje u radu,izražene  emocionalne teškoće,</a:t>
            </a:r>
            <a:r>
              <a:rPr lang="hr-HR" b="1">
                <a:latin typeface="Calibri" pitchFamily="34" charset="0"/>
              </a:rPr>
              <a:t>hiperaktivnost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0" y="3933825"/>
            <a:ext cx="194468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Prosječnog znanja,</a:t>
            </a:r>
          </a:p>
          <a:p>
            <a:r>
              <a:rPr lang="hr-HR" b="1">
                <a:latin typeface="Calibri" pitchFamily="34" charset="0"/>
              </a:rPr>
              <a:t>hiperaktivna</a:t>
            </a:r>
            <a:r>
              <a:rPr lang="hr-HR">
                <a:latin typeface="Calibri" pitchFamily="34" charset="0"/>
              </a:rPr>
              <a:t>,</a:t>
            </a:r>
          </a:p>
          <a:p>
            <a:r>
              <a:rPr lang="hr-HR">
                <a:latin typeface="Calibri" pitchFamily="34" charset="0"/>
              </a:rPr>
              <a:t>emocionalno nestabilna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19250" y="4149725"/>
            <a:ext cx="25923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Prosječnog  znanja,</a:t>
            </a:r>
          </a:p>
          <a:p>
            <a:r>
              <a:rPr lang="hr-HR">
                <a:latin typeface="Calibri" pitchFamily="34" charset="0"/>
              </a:rPr>
              <a:t>odbija rad,”facebook ovisnik”, učenica s psihičkim poremećajem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979613" y="2420938"/>
            <a:ext cx="22320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latin typeface="Calibri" pitchFamily="34" charset="0"/>
              </a:rPr>
              <a:t>Niska razina </a:t>
            </a:r>
            <a:r>
              <a:rPr lang="hr-HR">
                <a:latin typeface="Calibri" pitchFamily="34" charset="0"/>
              </a:rPr>
              <a:t>znanja,potrebna stalna pomoć,trudi se,teškoće pisanja čitanja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1412875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b="1">
                <a:latin typeface="Calibri" pitchFamily="34" charset="0"/>
              </a:rPr>
              <a:t>Niska</a:t>
            </a:r>
            <a:r>
              <a:rPr lang="hr-HR">
                <a:latin typeface="Calibri" pitchFamily="34" charset="0"/>
              </a:rPr>
              <a:t> razina znanja,promjenjivog interesa,izrazito verbalno agresivna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79388" y="188913"/>
            <a:ext cx="2663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Calibri" pitchFamily="34" charset="0"/>
              </a:rPr>
              <a:t>Natprosječnog znanja,</a:t>
            </a:r>
            <a:r>
              <a:rPr lang="hr-HR" b="1">
                <a:latin typeface="Calibri" pitchFamily="34" charset="0"/>
              </a:rPr>
              <a:t>hiperaktivan,</a:t>
            </a:r>
          </a:p>
          <a:p>
            <a:r>
              <a:rPr lang="hr-HR">
                <a:latin typeface="Calibri" pitchFamily="34" charset="0"/>
              </a:rPr>
              <a:t>učenik s psihičkim poremećajem</a:t>
            </a:r>
          </a:p>
        </p:txBody>
      </p:sp>
      <p:pic>
        <p:nvPicPr>
          <p:cNvPr id="31" name="Picture 30" descr="C:\TEMP\Temporary Internet Files\Content.IE5\B4FE7YQ7\MC900431614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2492375"/>
            <a:ext cx="79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1043608" y="1916832"/>
          <a:ext cx="6912768" cy="2864318"/>
        </p:xfrm>
        <a:graphic>
          <a:graphicData uri="http://schemas.openxmlformats.org/drawingml/2006/table">
            <a:tbl>
              <a:tblPr/>
              <a:tblGrid>
                <a:gridCol w="1018160"/>
                <a:gridCol w="5894608"/>
              </a:tblGrid>
              <a:tr h="105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1.KORAK</a:t>
                      </a:r>
                      <a:endParaRPr lang="hr-H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Inicijalna procjena</a:t>
                      </a:r>
                      <a:r>
                        <a:rPr lang="hr-HR" sz="1200" b="0" dirty="0">
                          <a:latin typeface="Times New Roman"/>
                          <a:ea typeface="Times New Roman"/>
                          <a:cs typeface="Times New Roman"/>
                        </a:rPr>
                        <a:t> (svrha izrade individualiziranog </a:t>
                      </a:r>
                      <a:r>
                        <a:rPr lang="hr-HR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programa-</a:t>
                      </a:r>
                      <a:r>
                        <a:rPr lang="hr-HR" sz="12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vještine</a:t>
                      </a:r>
                      <a:r>
                        <a:rPr lang="hr-HR" sz="1200" b="0" dirty="0">
                          <a:latin typeface="Times New Roman"/>
                          <a:ea typeface="Times New Roman"/>
                          <a:cs typeface="Times New Roman"/>
                        </a:rPr>
                        <a:t>, sposobnosti, interesi, potrebe  učenika)</a:t>
                      </a:r>
                      <a:endParaRPr lang="hr-H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  <a:cs typeface="Times New Roman"/>
                        </a:rPr>
                        <a:t>2.KORAK</a:t>
                      </a:r>
                      <a:endParaRPr lang="hr-H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Plan/program podrške</a:t>
                      </a:r>
                      <a:r>
                        <a:rPr lang="hr-HR" sz="1200" b="0" dirty="0">
                          <a:latin typeface="Times New Roman"/>
                          <a:ea typeface="Times New Roman"/>
                          <a:cs typeface="Times New Roman"/>
                        </a:rPr>
                        <a:t> (određivanje obrazovnih postignuća/ciljeva, prilagodba sadržaja,  prilagodba strategija poučavanja, </a:t>
                      </a:r>
                      <a:r>
                        <a:rPr lang="hr-HR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poticanje </a:t>
                      </a:r>
                      <a:r>
                        <a:rPr lang="hr-HR" sz="1200" b="0" dirty="0">
                          <a:latin typeface="Times New Roman"/>
                          <a:ea typeface="Times New Roman"/>
                          <a:cs typeface="Times New Roman"/>
                        </a:rPr>
                        <a:t>socijalnih odnosa)</a:t>
                      </a:r>
                      <a:endParaRPr lang="hr-H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704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>
                          <a:latin typeface="Times New Roman"/>
                          <a:ea typeface="Times New Roman"/>
                          <a:cs typeface="Times New Roman"/>
                        </a:rPr>
                        <a:t>3.KORAK</a:t>
                      </a:r>
                      <a:endParaRPr lang="hr-H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Times New Roman"/>
                          <a:ea typeface="Times New Roman"/>
                          <a:cs typeface="Times New Roman"/>
                        </a:rPr>
                        <a:t>Vrednovanje i ocjenjivanje</a:t>
                      </a:r>
                      <a:r>
                        <a:rPr lang="hr-HR" sz="1200" b="0" dirty="0">
                          <a:latin typeface="Times New Roman"/>
                          <a:ea typeface="Times New Roman"/>
                          <a:cs typeface="Times New Roman"/>
                        </a:rPr>
                        <a:t> postignuća učenika</a:t>
                      </a:r>
                      <a:endParaRPr lang="hr-H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Inicijalna procjena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Navesti i opisati ono što dijete/učenik može</a:t>
            </a:r>
          </a:p>
          <a:p>
            <a:endParaRPr lang="hr-HR" dirty="0" smtClean="0"/>
          </a:p>
          <a:p>
            <a:r>
              <a:rPr lang="hr-HR" dirty="0" smtClean="0"/>
              <a:t>Istaknuti interese, dobre strane, sposobnosti</a:t>
            </a:r>
          </a:p>
          <a:p>
            <a:endParaRPr lang="hr-HR" dirty="0" smtClean="0"/>
          </a:p>
          <a:p>
            <a:r>
              <a:rPr lang="hr-HR" dirty="0" smtClean="0"/>
              <a:t>Nije potrebno navoditi ono što ne može, u čemu je loše, ono što nije vezano uz predmet koji se predaje</a:t>
            </a:r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4294967295"/>
          </p:nvPr>
        </p:nvSpPr>
        <p:spPr>
          <a:xfrm>
            <a:off x="467544" y="476672"/>
            <a:ext cx="8229600" cy="56880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4800" b="1" dirty="0" smtClean="0"/>
              <a:t>NAZIV ŠKOLE:  </a:t>
            </a:r>
          </a:p>
          <a:p>
            <a:pPr>
              <a:buNone/>
            </a:pPr>
            <a:r>
              <a:rPr lang="hr-HR" sz="4800" b="1" dirty="0" smtClean="0"/>
              <a:t>ADRESA: </a:t>
            </a:r>
          </a:p>
          <a:p>
            <a:pPr>
              <a:buNone/>
            </a:pPr>
            <a:r>
              <a:rPr lang="hr-HR" sz="4800" b="1" dirty="0" err="1" smtClean="0"/>
              <a:t>tel</a:t>
            </a:r>
            <a:r>
              <a:rPr lang="hr-HR" sz="4800" b="1" dirty="0" smtClean="0"/>
              <a:t>/mail</a:t>
            </a:r>
          </a:p>
          <a:p>
            <a:pPr>
              <a:buNone/>
            </a:pPr>
            <a:r>
              <a:rPr lang="hr-HR" sz="4800" b="1" dirty="0" smtClean="0"/>
              <a:t> </a:t>
            </a:r>
            <a:r>
              <a:rPr lang="hr-HR" sz="4800" dirty="0" smtClean="0"/>
              <a:t> </a:t>
            </a:r>
            <a:r>
              <a:rPr lang="hr-HR" sz="4800" b="1" dirty="0" smtClean="0"/>
              <a:t> </a:t>
            </a:r>
            <a:endParaRPr lang="hr-HR" sz="4800" dirty="0" smtClean="0"/>
          </a:p>
          <a:p>
            <a:pPr>
              <a:buNone/>
            </a:pPr>
            <a:r>
              <a:rPr lang="hr-HR" sz="4800" b="1" dirty="0" smtClean="0"/>
              <a:t> </a:t>
            </a:r>
            <a:endParaRPr lang="hr-HR" sz="4800" dirty="0" smtClean="0"/>
          </a:p>
          <a:p>
            <a:pPr algn="ctr">
              <a:buNone/>
            </a:pPr>
            <a:r>
              <a:rPr lang="hr-HR" sz="4800" dirty="0" smtClean="0"/>
              <a:t/>
            </a:r>
            <a:br>
              <a:rPr lang="hr-HR" sz="4800" dirty="0" smtClean="0"/>
            </a:br>
            <a:r>
              <a:rPr lang="hr-HR" sz="4800" b="1" dirty="0" smtClean="0"/>
              <a:t>INDIVIDUALIZIRANI ODGOJNO OBRAZOVNI PROGRAM (IOOP)</a:t>
            </a:r>
            <a:endParaRPr lang="hr-HR" sz="4800" dirty="0" smtClean="0"/>
          </a:p>
          <a:p>
            <a:pPr>
              <a:buNone/>
            </a:pPr>
            <a:r>
              <a:rPr lang="hr-HR" sz="4800" b="1" dirty="0" smtClean="0"/>
              <a:t> </a:t>
            </a:r>
            <a:endParaRPr lang="hr-HR" sz="4800" dirty="0" smtClean="0"/>
          </a:p>
          <a:p>
            <a:pPr algn="ctr">
              <a:buNone/>
            </a:pPr>
            <a:r>
              <a:rPr lang="hr-HR" sz="4800" dirty="0" smtClean="0"/>
              <a:t>nastavni predmet:________________________</a:t>
            </a:r>
            <a:r>
              <a:rPr lang="hr-HR" sz="4800" dirty="0" err="1" smtClean="0"/>
              <a:t>Šk.god</a:t>
            </a:r>
            <a:r>
              <a:rPr lang="hr-HR" sz="4800" dirty="0" smtClean="0"/>
              <a:t>: _______/_______</a:t>
            </a:r>
          </a:p>
          <a:p>
            <a:pPr algn="ctr">
              <a:buNone/>
            </a:pPr>
            <a:r>
              <a:rPr lang="hr-HR" sz="4800" dirty="0" smtClean="0"/>
              <a:t>početak i trajanje primjene programa: __________________</a:t>
            </a:r>
          </a:p>
          <a:p>
            <a:pPr>
              <a:buNone/>
            </a:pPr>
            <a:r>
              <a:rPr lang="hr-HR" sz="4800" dirty="0" smtClean="0"/>
              <a:t> </a:t>
            </a:r>
          </a:p>
          <a:p>
            <a:pPr>
              <a:buNone/>
            </a:pPr>
            <a:r>
              <a:rPr lang="hr-HR" sz="4800" dirty="0" smtClean="0"/>
              <a:t> </a:t>
            </a:r>
          </a:p>
          <a:p>
            <a:pPr>
              <a:buNone/>
            </a:pPr>
            <a:r>
              <a:rPr lang="hr-HR" sz="4800" b="1" dirty="0" smtClean="0"/>
              <a:t> </a:t>
            </a:r>
          </a:p>
          <a:p>
            <a:pPr>
              <a:buNone/>
            </a:pPr>
            <a:r>
              <a:rPr lang="hr-HR" sz="4800" dirty="0" smtClean="0"/>
              <a:t>IME I PREZIME: UČENIKA______________________________ datum rođenja ______razred: _____broj učenika u razredu: ______           </a:t>
            </a:r>
          </a:p>
          <a:p>
            <a:pPr>
              <a:buNone/>
            </a:pPr>
            <a:r>
              <a:rPr lang="hr-HR" sz="4800" dirty="0" smtClean="0"/>
              <a:t>IME I PREZIME UČITELJA/NASTAVNIKA: ____________________________________, STRUČNI  SURADNIK_________________________</a:t>
            </a:r>
          </a:p>
          <a:p>
            <a:pPr>
              <a:buNone/>
            </a:pPr>
            <a:r>
              <a:rPr lang="hr-HR" sz="4800" dirty="0" smtClean="0"/>
              <a:t>IME I PREZIME (druge osobe  koje stalno/povremeno sudjeluju i uloga):  _____________________________________________</a:t>
            </a:r>
          </a:p>
          <a:p>
            <a:pPr>
              <a:buNone/>
            </a:pPr>
            <a:r>
              <a:rPr lang="hr-HR" sz="4800" dirty="0" smtClean="0"/>
              <a:t>SATI/DANI učenika po tjednu u nastavi (integracija) i DRUGIM AKTIVNOSTIMA (izvannastavne, izvanškolske i </a:t>
            </a:r>
            <a:r>
              <a:rPr lang="hr-HR" sz="4800" dirty="0" err="1" smtClean="0"/>
              <a:t>dr</a:t>
            </a:r>
            <a:r>
              <a:rPr lang="hr-HR" sz="4800" dirty="0" smtClean="0"/>
              <a:t>.): _____________</a:t>
            </a:r>
          </a:p>
          <a:p>
            <a:pPr>
              <a:buNone/>
            </a:pPr>
            <a:r>
              <a:rPr lang="hr-HR" sz="4800" dirty="0" smtClean="0"/>
              <a:t>                    </a:t>
            </a:r>
          </a:p>
          <a:p>
            <a:pPr>
              <a:buNone/>
            </a:pPr>
            <a:r>
              <a:rPr lang="hr-HR" sz="4800" b="1" dirty="0" smtClean="0"/>
              <a:t>INICIJALNA PROCJENA : </a:t>
            </a:r>
            <a:r>
              <a:rPr lang="hr-HR" sz="4800" dirty="0" smtClean="0"/>
              <a:t>navesti sažeto osobitosti školskog učenja (sposobnosti, vještine, potrebe, interese, predznanja) značajna unutar nastavnog predmeta</a:t>
            </a:r>
          </a:p>
          <a:p>
            <a:pPr>
              <a:buNone/>
            </a:pPr>
            <a:r>
              <a:rPr lang="hr-HR" sz="4800" dirty="0" smtClean="0"/>
              <a:t> </a:t>
            </a:r>
          </a:p>
          <a:p>
            <a:pPr>
              <a:buNone/>
            </a:pPr>
            <a:r>
              <a:rPr lang="hr-HR" sz="4800" dirty="0" smtClean="0"/>
              <a:t> </a:t>
            </a:r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r>
              <a:rPr lang="hr-HR" sz="4800" dirty="0" smtClean="0"/>
              <a:t>Stančić,Z. Ivančić,Đ.,2005.</a:t>
            </a:r>
          </a:p>
          <a:p>
            <a:pPr>
              <a:buNone/>
            </a:pPr>
            <a:endParaRPr lang="hr-HR" sz="4800" dirty="0" smtClean="0"/>
          </a:p>
          <a:p>
            <a:pPr>
              <a:buNone/>
            </a:pPr>
            <a:endParaRPr lang="hr-HR" sz="4800" dirty="0" smtClean="0"/>
          </a:p>
          <a:p>
            <a:endParaRPr lang="hr-HR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932</Words>
  <Application>Microsoft Office PowerPoint</Application>
  <PresentationFormat>Prikaz na zaslonu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Građanski</vt:lpstr>
      <vt:lpstr>PRIMJERENI PROGRAMI  ODGOJA I OBRAZOVANJA </vt:lpstr>
      <vt:lpstr>Primjereni programi odgoja i obrazovanja učenika su:</vt:lpstr>
      <vt:lpstr>Redoviti program uz individualizirane postupke</vt:lpstr>
      <vt:lpstr>Redoviti program uz prilagodbu sadržaja i individualizirane postupke </vt:lpstr>
      <vt:lpstr>Slajd 5</vt:lpstr>
      <vt:lpstr>Slajd 6</vt:lpstr>
      <vt:lpstr>Slajd 7</vt:lpstr>
      <vt:lpstr>Inicijalna procjena</vt:lpstr>
      <vt:lpstr>Slajd 9</vt:lpstr>
      <vt:lpstr>PRILAGODBE     NASTAVNIH SADRŽAJA</vt:lpstr>
      <vt:lpstr>Slajd 11</vt:lpstr>
      <vt:lpstr>  PRILAGODBE OPSEGA I TEŽINE ZADATAKA</vt:lpstr>
      <vt:lpstr>PLAN PODRŠKE</vt:lpstr>
      <vt:lpstr>Prilagodba sadržaja učenja </vt:lpstr>
      <vt:lpstr>Prilagodba metoda, sredstava i oblika rada: </vt:lpstr>
      <vt:lpstr>Slajd 16</vt:lpstr>
      <vt:lpstr>Prilagodba zahtjeva: </vt:lpstr>
      <vt:lpstr>Poticanje socijalnih odnosa </vt:lpstr>
      <vt:lpstr>Članak 5. Vrednovanje postignute razine ostvarenosti odgojno-obrazovnih ishoda, kompetencija učenika s teškoćama 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Marija</dc:creator>
  <cp:lastModifiedBy>Marija</cp:lastModifiedBy>
  <cp:revision>34</cp:revision>
  <dcterms:modified xsi:type="dcterms:W3CDTF">2019-10-16T08:05:47Z</dcterms:modified>
</cp:coreProperties>
</file>