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30" r:id="rId2"/>
    <p:sldMasterId id="2147483947" r:id="rId3"/>
  </p:sldMasterIdLst>
  <p:sldIdLst>
    <p:sldId id="273" r:id="rId4"/>
    <p:sldId id="275" r:id="rId5"/>
    <p:sldId id="271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6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7010400" cy="92964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>
      <p:cViewPr varScale="1">
        <p:scale>
          <a:sx n="107" d="100"/>
          <a:sy n="107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6F9C-AFE6-4D79-904B-6DA09F24A58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6BF3CE50-AF15-4373-926D-C49E46E05E1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68DB-8BA0-40FD-9C3C-561D827E9045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B6FAD-F1FA-4C07-817A-E24A6C5E623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AC20-BC3B-4755-8A7D-1F6BFCD9179B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B7D1E-6E86-444F-972E-4A9368AC731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72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4890-2262-498B-8737-F006C94502D6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114157-638B-49E1-A9A1-82F0205986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97B6-8ABB-4779-8B7C-9E92F4A50027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BDE18-D5C3-41E0-8909-4DBD5E1B462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40C87-AFE9-477E-8E41-2B06D575D30D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11A927-1C06-4124-A5CC-60D1403793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C5EB-20C7-4662-83B9-2426B1E11753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7AB767-D165-4CE5-9367-E7D87F6132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F49B-9E2E-4794-82CF-AAD12A5962B4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8942-42FA-4D8D-8278-45BB8D5E4EF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044B-5978-4625-8F31-2A13B107F0A3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0DB5-DED9-4B51-B2EC-CB18BE84261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5C37-1180-468E-849E-34AB12304BDE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E68B-80B9-4B22-B7D7-EA409F62E2D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655B-42EA-4502-A8F3-9C2B9B3A31BE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F119C-580A-404A-8D9E-213F6D88BA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8FF4-B75B-4DE5-85B8-46E874B6C412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799E-FFA6-4B87-A0D2-460763A0A85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930F-AB5F-4CC0-A55D-1E51A842EB78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C6E7-7502-4E32-A9DE-68A6750E782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6CBF-7A94-4CB4-9EDE-2C106720D925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1CC76-2F88-4927-A559-D6835F01B8F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A24E-E831-4896-ADCE-237E6344EEF5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EBB0F-EB1C-4D37-B93B-6D1A2049087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7049-E8D9-4308-8527-85AC41136E45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3DEC7-F884-418F-94C8-780CF643F0D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D068-8C10-4208-BADB-9B0BDA8D3A7D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54E5-9759-46CA-886A-32A60B7A185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AD35-9263-447D-88FD-5780929C11B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7CE82-E591-4AD0-886B-BDCE67F2A19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293D-0D35-40F4-ACD8-85075D751C1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50B50-DDE9-469C-ACE2-82F8E0F12F5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FF53-78BC-4B74-B6E8-B291278BE25D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9461F-7E0A-4EB5-81F4-50740148947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9E3A-E7A3-4D68-974E-0AE2A2DA6C3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6AF982A-3006-41B8-B240-48169332BB0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E95B-EFDA-42D1-8326-36A7BCA5EC4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40E4-D844-4C77-A16A-25DB908B22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A0D3-6ADD-4AED-85B1-BF6DF8BFEDFB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AC70-8410-4359-B912-D8916E97A65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CF02-CB6B-4039-89B2-B39E5C4B712B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430C4B-E971-4DCF-A05F-CC8A820BEE3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F491-0CC1-4C8A-B023-E0AC407F496B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D0B60F-C592-4457-A9DA-D02B607D87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8FF0-F191-4393-83C3-6DD8FD778EE7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3A44-5E48-43B2-AA05-78A43D2D522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5E96-4753-4750-A4C5-62CFDB8AD56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9E22-3A2D-45DC-A53F-ED9F82AE54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1C75-71BE-487E-A669-EB329FB52253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6455-1352-40DC-82FD-B9E3039FA9C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A595-B5A7-492D-869C-59C8919E2071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7DD59-F8FE-4306-9CAF-4FE1C0F6AE2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9D66-D228-4F21-8BA3-0AF3EADCFE47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C6878-5C30-400C-9B92-996ADFD9799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DFAF-6CA9-418C-9D77-11947A87E16D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70A06-1F32-4664-831D-048FF10480F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3611-FEE1-4E95-82A9-D4C8BDA03FC0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CB79-735B-4A91-81B3-00369C0ED80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D511-101D-4C6C-80D4-58E5164688A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3F40-F81F-4B75-A448-7FCBFA4F08D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ABA1-FBA7-4A7B-BA12-06053AA00B0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E6937-8792-488D-AF05-0F86C02D53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15A9-CB98-459A-ACE4-7B26193B115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05EDE-EF4C-41BD-B4DF-00FC6DF4F1F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B6B1-59F9-48EA-AC89-A8D185684FE3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5303A-830F-458F-9DA9-A6FE7B0E92B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7E45-98C1-41E5-9C7C-FA92288E1207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C021-3094-459C-AF95-8520D1BA3D0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3C15-CA9B-4185-9FF2-29DCD3B9F164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B1BD0-C3CA-492C-8B3B-8BF6EDDF12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D35E-A0E8-48FC-93F9-4E51446EE4C7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B1C9-3291-4E09-9E86-31A3743B54D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E9F3-F91A-4A21-950A-7CB7A64C890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C708C-C5FC-481D-8627-6FEEDE43DC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93B7-CFB4-41E7-8341-1F6B9EC215E3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49865-8DCE-46A4-AD8C-DC4FCA298F8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6824-875F-4DC9-9E67-DFA9D5EF0178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62C65-F743-4085-8E1A-CC128722368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34DF-0EF2-4BD1-BEA3-837D1A2CC919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A6075-2550-4445-B72B-6F86833F7EA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E1EF-F9D1-48AD-88E3-5EE13CCBD31A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B75D-DC8D-4CE9-A69C-772D17E4EA4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8B7966-B26B-4E88-9DDD-DF8282572832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5F72B276-74B7-4DB9-B61C-7C8B9A8E7F4D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35" r:id="rId7"/>
    <p:sldLayoutId id="2147484069" r:id="rId8"/>
    <p:sldLayoutId id="2147484036" r:id="rId9"/>
    <p:sldLayoutId id="2147484037" r:id="rId10"/>
    <p:sldLayoutId id="2147484070" r:id="rId11"/>
    <p:sldLayoutId id="2147484071" r:id="rId12"/>
    <p:sldLayoutId id="2147484038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D78549-8EB2-4196-872C-33C15DCE098B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4AD70CF-3E72-4920-9F34-99737041AE5A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77" r:id="rId11"/>
    <p:sldLayoutId id="2147484048" r:id="rId12"/>
    <p:sldLayoutId id="2147484078" r:id="rId13"/>
    <p:sldLayoutId id="2147484049" r:id="rId14"/>
    <p:sldLayoutId id="2147484050" r:id="rId15"/>
    <p:sldLayoutId id="214748405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3075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4E487A-D0EC-49EF-B816-C09B5DCE87DC}" type="datetimeFigureOut">
              <a:rPr lang="hr-HR"/>
              <a:pPr>
                <a:defRPr/>
              </a:pPr>
              <a:t>16.10.2019.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54B00234-C046-4050-A720-42409FFF606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0300" y="1557338"/>
            <a:ext cx="5827713" cy="4608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00B050"/>
                </a:solidFill>
              </a:rPr>
              <a:t>    Školski preventivni      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 program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hr-HR" dirty="0" smtClean="0">
                <a:solidFill>
                  <a:srgbClr val="0070C0"/>
                </a:solidFill>
              </a:rPr>
              <a:t>Tijek </a:t>
            </a:r>
            <a:r>
              <a:rPr lang="hr-HR" dirty="0">
                <a:solidFill>
                  <a:srgbClr val="0070C0"/>
                </a:solidFill>
              </a:rPr>
              <a:t>utvrđivanja </a:t>
            </a:r>
            <a:r>
              <a:rPr lang="hr-HR" dirty="0" smtClean="0">
                <a:solidFill>
                  <a:srgbClr val="0070C0"/>
                </a:solidFill>
              </a:rPr>
              <a:t>     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  primjerenog </a:t>
            </a:r>
            <a:r>
              <a:rPr lang="hr-HR" dirty="0">
                <a:solidFill>
                  <a:srgbClr val="0070C0"/>
                </a:solidFill>
              </a:rPr>
              <a:t>oblika </a:t>
            </a:r>
            <a:r>
              <a:rPr lang="hr-HR" dirty="0" smtClean="0">
                <a:solidFill>
                  <a:srgbClr val="0070C0"/>
                </a:solidFill>
              </a:rPr>
              <a:t>  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  školovanja</a:t>
            </a:r>
            <a:br>
              <a:rPr lang="hr-HR" dirty="0" smtClean="0">
                <a:solidFill>
                  <a:srgbClr val="0070C0"/>
                </a:solidFill>
              </a:rPr>
            </a:br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22463" y="1581150"/>
            <a:ext cx="5308600" cy="2706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Tijek utvrđivanja    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   primjerenog oblika 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   školovanja</a:t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9699" name="Podnaslov 3"/>
          <p:cNvSpPr>
            <a:spLocks noGrp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korak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Prepoznavanje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mtClean="0"/>
              <a:t>a) teškoće uočene prilikom upisa u školu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hr-HR" smtClean="0"/>
              <a:t>b) teškoće uočene tijekom odgojno-obrazovnog procesa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2987675" y="3860800"/>
            <a:ext cx="720725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5003800" y="3860800"/>
            <a:ext cx="792163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2339975" y="4508500"/>
            <a:ext cx="1152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/>
              <a:t>    SRS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97500" y="4494213"/>
            <a:ext cx="11525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/>
              <a:t>     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6338" y="836613"/>
            <a:ext cx="6799262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korak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Pisanje mišljenja i/ili nalaza</a:t>
            </a:r>
            <a:b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Mišljenje učitelja </a:t>
            </a:r>
          </a:p>
          <a:p>
            <a:pPr eaLnBrk="1" hangingPunct="1"/>
            <a:r>
              <a:rPr lang="hr-HR" smtClean="0"/>
              <a:t>Mišljenje pedagoga</a:t>
            </a:r>
          </a:p>
          <a:p>
            <a:pPr eaLnBrk="1" hangingPunct="1"/>
            <a:r>
              <a:rPr lang="hr-HR" smtClean="0"/>
              <a:t>Mišljenje edukacijskog rehabilitatora</a:t>
            </a:r>
          </a:p>
          <a:p>
            <a:pPr eaLnBrk="1" hangingPunct="1"/>
            <a:r>
              <a:rPr lang="hr-HR" smtClean="0"/>
              <a:t>Mišljenje i nalaz psihologa</a:t>
            </a:r>
          </a:p>
          <a:p>
            <a:pPr eaLnBrk="1" hangingPunct="1"/>
            <a:r>
              <a:rPr lang="hr-HR" smtClean="0"/>
              <a:t>Nalaz liječnika školske medicine</a:t>
            </a:r>
          </a:p>
          <a:p>
            <a:pPr eaLnBrk="1" hangingPunct="1"/>
            <a:r>
              <a:rPr lang="hr-HR" smtClean="0"/>
              <a:t>Druga medicinska dokumentacija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27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2772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65125"/>
            <a:ext cx="65532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1403350" y="3357563"/>
            <a:ext cx="5905500" cy="147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>
                <a:solidFill>
                  <a:srgbClr val="00B050"/>
                </a:solidFill>
              </a:rPr>
              <a:t>Prepoznaje imenice među drugim riječima u govornoj i pisanoj komunikaciji, ne razlikuje izjavnu, upitnu i uskličnu rečenicu.</a:t>
            </a:r>
          </a:p>
          <a:p>
            <a:pPr eaLnBrk="1" hangingPunct="1"/>
            <a:r>
              <a:rPr lang="hr-HR">
                <a:solidFill>
                  <a:srgbClr val="FF0000"/>
                </a:solidFill>
              </a:rPr>
              <a:t>Znanje varira. Učenik je nezainteresiran i ometa rad. Zna se oglušiti na upozorenje učitelja. 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500438" y="4503738"/>
            <a:ext cx="1223962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5219700" y="4833938"/>
            <a:ext cx="1223963" cy="147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37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3796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3813"/>
            <a:ext cx="77597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1042988" y="519113"/>
            <a:ext cx="6769100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>
                <a:solidFill>
                  <a:srgbClr val="00B050"/>
                </a:solidFill>
              </a:rPr>
              <a:t>Nije naučio tablicu množenja i dijeljenja, ne prepoznaje geometrijske likove.</a:t>
            </a:r>
          </a:p>
          <a:p>
            <a:pPr eaLnBrk="1" hangingPunct="1"/>
            <a:endParaRPr lang="hr-HR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7288" y="549275"/>
            <a:ext cx="6799262" cy="1303338"/>
          </a:xfrm>
          <a:ln w="28575">
            <a:solidFill>
              <a:srgbClr val="0070C0"/>
            </a:solidFill>
          </a:ln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Mišljenje pedagoga- obiteljska anamneza, zapažanja o učeniku, usvojenost obrazovnih sadržaja, odnos prema radu (domaći uradci, potreban pribor, pohađanje nastave), socijalno okruženje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157288" y="1989138"/>
            <a:ext cx="6799262" cy="1331912"/>
          </a:xfrm>
          <a:prstGeom prst="rect">
            <a:avLst/>
          </a:prstGeom>
          <a:ln w="28575">
            <a:solidFill>
              <a:srgbClr val="0070C0"/>
            </a:solidFill>
          </a:ln>
          <a:effectLst/>
        </p:spPr>
        <p:txBody>
          <a:bodyPr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hr-HR" sz="2400" dirty="0" smtClean="0"/>
              <a:t>Mišljenje edukacijskog </a:t>
            </a:r>
            <a:r>
              <a:rPr lang="hr-HR" sz="2400" dirty="0" err="1" smtClean="0"/>
              <a:t>rehabilitatora</a:t>
            </a:r>
            <a:r>
              <a:rPr lang="hr-HR" sz="2400" dirty="0" smtClean="0"/>
              <a:t>- Razina i usvojenost čitanja i pisanja ili </a:t>
            </a:r>
            <a:r>
              <a:rPr lang="hr-HR" sz="2400" dirty="0" err="1" smtClean="0"/>
              <a:t>predčitalačke</a:t>
            </a:r>
            <a:r>
              <a:rPr lang="hr-HR" sz="2400" dirty="0" smtClean="0"/>
              <a:t> i </a:t>
            </a:r>
            <a:r>
              <a:rPr lang="hr-HR" sz="2400" dirty="0" err="1" smtClean="0"/>
              <a:t>predmatematičke</a:t>
            </a:r>
            <a:r>
              <a:rPr lang="hr-HR" sz="2400" dirty="0" smtClean="0"/>
              <a:t> sposobnosti (kod mlađe djece), pravopisna i gramatička pravila, matematičko znanje, motorika, prostorna i vremenska orijentacija </a:t>
            </a:r>
            <a:endParaRPr lang="hr-HR" sz="2400" dirty="0"/>
          </a:p>
        </p:txBody>
      </p:sp>
      <p:sp>
        <p:nvSpPr>
          <p:cNvPr id="6" name="Naslov 1"/>
          <p:cNvSpPr txBox="1">
            <a:spLocks noGrp="1"/>
          </p:cNvSpPr>
          <p:nvPr>
            <p:ph idx="1"/>
          </p:nvPr>
        </p:nvSpPr>
        <p:spPr>
          <a:xfrm>
            <a:off x="1157288" y="3644900"/>
            <a:ext cx="6799262" cy="1209675"/>
          </a:xfrm>
          <a:ln w="28575">
            <a:solidFill>
              <a:srgbClr val="0070C0"/>
            </a:solidFill>
          </a:ln>
        </p:spPr>
        <p:txBody>
          <a:bodyPr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hr-HR" sz="2400" dirty="0" smtClean="0"/>
              <a:t>Mišljenje i nalaz psihologa- intelektualne sposobnosti, vizualno-motoričke sposobnosti, pažnja, pamćenje, mišljenje, učenje, motivacija, emocionalna stabilnost </a:t>
            </a:r>
            <a:endParaRPr lang="hr-HR" sz="24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157288" y="5084763"/>
            <a:ext cx="6799262" cy="1231900"/>
          </a:xfrm>
          <a:prstGeom prst="rect">
            <a:avLst/>
          </a:prstGeom>
          <a:ln w="28575">
            <a:solidFill>
              <a:srgbClr val="0070C0"/>
            </a:solidFill>
          </a:ln>
          <a:effectLst/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hr-HR" sz="2400" dirty="0" smtClean="0"/>
              <a:t>Nalaz liječnice školske medicine- anamneza, tjelesni status, vid, sluh, glas i govor, neurološki status, kronične bolesti, terapija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korak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Timska sinteza i prijedlog školovanja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686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0" y="0"/>
            <a:ext cx="5976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Suradnja s roditeljima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891" name="Picture 5" descr="Slikovni rezultat za parents scho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3225" y="2492375"/>
            <a:ext cx="3265488" cy="3675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korak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Ured državne uprave- izdavanje rješenja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5" name="Rezervirano mjesto sadržaja 2"/>
          <p:cNvSpPr>
            <a:spLocks noGrp="1"/>
          </p:cNvSpPr>
          <p:nvPr>
            <p:ph idx="1"/>
          </p:nvPr>
        </p:nvSpPr>
        <p:spPr>
          <a:xfrm>
            <a:off x="1176338" y="2852738"/>
            <a:ext cx="6799262" cy="3082925"/>
          </a:xfrm>
        </p:spPr>
        <p:txBody>
          <a:bodyPr/>
          <a:lstStyle/>
          <a:p>
            <a:pPr eaLnBrk="1" hangingPunct="1"/>
            <a:r>
              <a:rPr lang="hr-HR" smtClean="0"/>
              <a:t>Povjerenstvo Ureda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hr-HR" smtClean="0">
                <a:ln>
                  <a:noFill/>
                </a:ln>
              </a:rPr>
              <a:t>Školski preventivni program</a:t>
            </a:r>
          </a:p>
        </p:txBody>
      </p:sp>
      <p:sp>
        <p:nvSpPr>
          <p:cNvPr id="21507" name="Podnaslov 2"/>
          <p:cNvSpPr>
            <a:spLocks noGrp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korak</a:t>
            </a:r>
            <a:b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Izrada programa…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93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206500" y="404813"/>
            <a:ext cx="6799263" cy="1303337"/>
          </a:xfrm>
        </p:spPr>
        <p:txBody>
          <a:bodyPr/>
          <a:lstStyle/>
          <a:p>
            <a:pPr eaLnBrk="1" hangingPunct="1"/>
            <a:r>
              <a:rPr lang="hr-HR" smtClean="0">
                <a:ln>
                  <a:noFill/>
                </a:ln>
              </a:rPr>
              <a:t>Razlika u rješenjima??</a:t>
            </a:r>
          </a:p>
        </p:txBody>
      </p:sp>
      <p:sp>
        <p:nvSpPr>
          <p:cNvPr id="39939" name="Rezervirano mjesto sadržaja 2"/>
          <p:cNvSpPr>
            <a:spLocks noGrp="1"/>
          </p:cNvSpPr>
          <p:nvPr>
            <p:ph idx="1"/>
          </p:nvPr>
        </p:nvSpPr>
        <p:spPr>
          <a:xfrm>
            <a:off x="1176338" y="1628775"/>
            <a:ext cx="6799262" cy="4306888"/>
          </a:xfrm>
        </p:spPr>
        <p:txBody>
          <a:bodyPr/>
          <a:lstStyle/>
          <a:p>
            <a:pPr eaLnBrk="1" hangingPunct="1"/>
            <a:r>
              <a:rPr lang="hr-HR" smtClean="0"/>
              <a:t>Što se sve procjenjuje (WISC-IV, Bender-gestalt, emocionalno stanje, socijalno okruženje)?</a:t>
            </a:r>
          </a:p>
          <a:p>
            <a:pPr eaLnBrk="1" hangingPunct="1"/>
            <a:r>
              <a:rPr lang="hr-HR" smtClean="0"/>
              <a:t>WISC-IV:</a:t>
            </a:r>
          </a:p>
          <a:p>
            <a:pPr eaLnBrk="1" hangingPunct="1"/>
            <a:r>
              <a:rPr lang="hr-HR" b="1" smtClean="0">
                <a:solidFill>
                  <a:srgbClr val="7030A0"/>
                </a:solidFill>
              </a:rPr>
              <a:t>Indeks verbalnog shvaćanja</a:t>
            </a:r>
            <a:r>
              <a:rPr lang="hr-HR" smtClean="0"/>
              <a:t>      verbalno rezoniranje (sposobnost slušanja i razumijevanja pitanja, promišljanja o odgovoru i izražavanje misli na glas), poznavanje konvencionalnih standarda ponašanja, socijalno prosuđivanje i zrelost</a:t>
            </a:r>
          </a:p>
          <a:p>
            <a:pPr eaLnBrk="1" hangingPunct="1"/>
            <a:endParaRPr lang="hr-HR" smtClean="0"/>
          </a:p>
        </p:txBody>
      </p:sp>
      <p:sp>
        <p:nvSpPr>
          <p:cNvPr id="2" name="Strelica udesno 1"/>
          <p:cNvSpPr/>
          <p:nvPr/>
        </p:nvSpPr>
        <p:spPr>
          <a:xfrm>
            <a:off x="5264150" y="3221038"/>
            <a:ext cx="2159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1476375" y="5013325"/>
            <a:ext cx="67675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Indeks perceptivnog rasuđivanja</a:t>
            </a:r>
            <a:r>
              <a:rPr lang="hr-HR" sz="2400" dirty="0">
                <a:latin typeface="+mn-lt"/>
                <a:cs typeface="Arial" panose="020B0604020202020204" pitchFamily="34" charset="0"/>
              </a:rPr>
              <a:t>      rezoniranje s vidnim podražajima, spacijalno (prostorno rezoniranje), vidno-motorička integracija  </a:t>
            </a:r>
          </a:p>
        </p:txBody>
      </p:sp>
      <p:sp>
        <p:nvSpPr>
          <p:cNvPr id="6" name="Strelica udesno 5"/>
          <p:cNvSpPr/>
          <p:nvPr/>
        </p:nvSpPr>
        <p:spPr>
          <a:xfrm>
            <a:off x="5867400" y="5229225"/>
            <a:ext cx="21748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450" y="1052513"/>
            <a:ext cx="6799263" cy="4738687"/>
          </a:xfrm>
        </p:spPr>
        <p:txBody>
          <a:bodyPr/>
          <a:lstStyle/>
          <a:p>
            <a:pPr algn="just" eaLnBrk="1" hangingPunct="1"/>
            <a:r>
              <a:rPr lang="hr-HR" b="1" smtClean="0">
                <a:solidFill>
                  <a:srgbClr val="7030A0"/>
                </a:solidFill>
              </a:rPr>
              <a:t>Indeks radnog pamćenja         </a:t>
            </a:r>
            <a:r>
              <a:rPr lang="hr-HR" smtClean="0">
                <a:solidFill>
                  <a:schemeClr val="tx1"/>
                </a:solidFill>
              </a:rPr>
              <a:t>Sposobnost kratkog zadržavanja informacija u pamćenju dok se izvedu neke operacije ili manipulacije s njima. </a:t>
            </a:r>
          </a:p>
          <a:p>
            <a:pPr algn="just" eaLnBrk="1" hangingPunct="1"/>
            <a:r>
              <a:rPr lang="hr-HR" smtClean="0">
                <a:solidFill>
                  <a:schemeClr val="tx1"/>
                </a:solidFill>
              </a:rPr>
              <a:t>Pažnja koncentracija, mentalna kontrola, rezoniranje</a:t>
            </a:r>
          </a:p>
          <a:p>
            <a:pPr algn="just" eaLnBrk="1" hangingPunct="1"/>
            <a:endParaRPr lang="hr-HR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hr-HR" b="1" smtClean="0">
                <a:solidFill>
                  <a:srgbClr val="7030A0"/>
                </a:solidFill>
              </a:rPr>
              <a:t>Indeks brzine obrade informacija</a:t>
            </a:r>
            <a:r>
              <a:rPr lang="hr-HR" smtClean="0">
                <a:solidFill>
                  <a:schemeClr val="tx1"/>
                </a:solidFill>
              </a:rPr>
              <a:t>        Sposobnost brzog izvođenja laganih i jednostavnih zadataka.</a:t>
            </a:r>
          </a:p>
          <a:p>
            <a:pPr algn="just" eaLnBrk="1" hangingPunct="1"/>
            <a:r>
              <a:rPr lang="hr-HR" smtClean="0">
                <a:solidFill>
                  <a:schemeClr val="tx1"/>
                </a:solidFill>
              </a:rPr>
              <a:t> Brzina procesiranja, kratkoročno vidno pamćenje, vidno-motorička koordinacija, vidna diskriminacija itd…</a:t>
            </a:r>
          </a:p>
          <a:p>
            <a:pPr eaLnBrk="1" hangingPunct="1"/>
            <a:endParaRPr lang="hr-HR" smtClean="0">
              <a:solidFill>
                <a:schemeClr val="tx1"/>
              </a:solidFill>
            </a:endParaRPr>
          </a:p>
          <a:p>
            <a:pPr eaLnBrk="1" hangingPunct="1"/>
            <a:endParaRPr lang="hr-HR" smtClean="0">
              <a:solidFill>
                <a:schemeClr val="tx1"/>
              </a:solidFill>
            </a:endParaRPr>
          </a:p>
        </p:txBody>
      </p:sp>
      <p:sp>
        <p:nvSpPr>
          <p:cNvPr id="4" name="Strelica udesno 3"/>
          <p:cNvSpPr/>
          <p:nvPr/>
        </p:nvSpPr>
        <p:spPr>
          <a:xfrm>
            <a:off x="4859338" y="1196975"/>
            <a:ext cx="43338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5940425" y="3500438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0825" y="1052513"/>
            <a:ext cx="7305675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>
                <a:solidFill>
                  <a:schemeClr val="tx1"/>
                </a:solidFill>
              </a:rPr>
              <a:t>Alma </a:t>
            </a:r>
            <a:r>
              <a:rPr lang="hr-HR" i="1" dirty="0" err="1">
                <a:solidFill>
                  <a:schemeClr val="tx1"/>
                </a:solidFill>
              </a:rPr>
              <a:t>Rovis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r>
              <a:rPr lang="hr-HR" i="1" dirty="0" err="1" smtClean="0">
                <a:solidFill>
                  <a:schemeClr val="tx1"/>
                </a:solidFill>
              </a:rPr>
              <a:t>Brandić</a:t>
            </a:r>
            <a:r>
              <a:rPr lang="hr-HR" i="1" dirty="0" smtClean="0">
                <a:solidFill>
                  <a:schemeClr val="tx1"/>
                </a:solidFill>
              </a:rPr>
              <a:t>, </a:t>
            </a:r>
            <a:br>
              <a:rPr lang="hr-HR" i="1" dirty="0" smtClean="0">
                <a:solidFill>
                  <a:schemeClr val="tx1"/>
                </a:solidFill>
              </a:rPr>
            </a:br>
            <a:r>
              <a:rPr lang="hr-HR" i="1" dirty="0" smtClean="0">
                <a:solidFill>
                  <a:schemeClr val="tx1"/>
                </a:solidFill>
              </a:rPr>
              <a:t>viša savjetnica za preventivne programe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348413" cy="2613025"/>
          </a:xfrm>
        </p:spPr>
        <p:txBody>
          <a:bodyPr/>
          <a:lstStyle/>
          <a:p>
            <a:pPr eaLnBrk="1" hangingPunct="1"/>
            <a:r>
              <a:rPr lang="hr-HR" sz="2400" smtClean="0"/>
              <a:t>Obrasci za razrednike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6363"/>
            <a:ext cx="622935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2"/>
          <p:cNvPicPr>
            <a:picLocks noChangeAspect="1"/>
          </p:cNvPicPr>
          <p:nvPr/>
        </p:nvPicPr>
        <p:blipFill>
          <a:blip r:embed="rId2" cstate="print"/>
          <a:srcRect l="6757" t="2177" r="6757" b="4211"/>
          <a:stretch>
            <a:fillRect/>
          </a:stretch>
        </p:blipFill>
        <p:spPr bwMode="auto">
          <a:xfrm>
            <a:off x="1979613" y="0"/>
            <a:ext cx="511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1750"/>
            <a:ext cx="5545138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67691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57408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11188" y="4652963"/>
            <a:ext cx="360362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156325" y="4868863"/>
            <a:ext cx="2016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lika 1"/>
          <p:cNvPicPr>
            <a:picLocks noChangeAspect="1"/>
          </p:cNvPicPr>
          <p:nvPr/>
        </p:nvPicPr>
        <p:blipFill>
          <a:blip r:embed="rId2" cstate="print"/>
          <a:srcRect l="5989" r="5280"/>
          <a:stretch>
            <a:fillRect/>
          </a:stretch>
        </p:blipFill>
        <p:spPr bwMode="auto">
          <a:xfrm>
            <a:off x="0" y="793750"/>
            <a:ext cx="9001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323850" y="1412875"/>
            <a:ext cx="360363" cy="287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28650" y="2276475"/>
            <a:ext cx="7886700" cy="39004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 smtClean="0">
                <a:solidFill>
                  <a:srgbClr val="7030A0"/>
                </a:solidFill>
              </a:rPr>
              <a:t>Roditeljski sastanak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Dnevni red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…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Odgovorna uporaba mobitela i interneta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s naglaskom na društvene mreže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4356100" y="3357563"/>
            <a:ext cx="2736850" cy="46037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2400"/>
              <a:t>„Škola bez torbe”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754</TotalTime>
  <Words>376</Words>
  <Application>Microsoft Office PowerPoint</Application>
  <PresentationFormat>Prikaz na zaslonu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22</vt:i4>
      </vt:variant>
    </vt:vector>
  </HeadingPairs>
  <TitlesOfParts>
    <vt:vector size="32" baseType="lpstr">
      <vt:lpstr>Century Schoolbook</vt:lpstr>
      <vt:lpstr>Arial</vt:lpstr>
      <vt:lpstr>Garamond</vt:lpstr>
      <vt:lpstr>Calibri</vt:lpstr>
      <vt:lpstr>Trebuchet MS</vt:lpstr>
      <vt:lpstr>Wingdings 3</vt:lpstr>
      <vt:lpstr>Calibri Light</vt:lpstr>
      <vt:lpstr>Organski</vt:lpstr>
      <vt:lpstr>Faseta</vt:lpstr>
      <vt:lpstr>Tema sustava Office</vt:lpstr>
      <vt:lpstr>    Školski preventivni         program      Tijek utvrđivanja          primjerenog oblika       školovanja </vt:lpstr>
      <vt:lpstr>Školski preventivni program</vt:lpstr>
      <vt:lpstr>Alma Rovis Brandić,  viša savjetnica za preventivne programe</vt:lpstr>
      <vt:lpstr>Slajd 4</vt:lpstr>
      <vt:lpstr>Slajd 5</vt:lpstr>
      <vt:lpstr>Slajd 6</vt:lpstr>
      <vt:lpstr>Slajd 7</vt:lpstr>
      <vt:lpstr>Slajd 8</vt:lpstr>
      <vt:lpstr>Slajd 9</vt:lpstr>
      <vt:lpstr> Tijek utvrđivanja          primjerenog oblika       školovanja </vt:lpstr>
      <vt:lpstr>1. korak Prepoznavanje</vt:lpstr>
      <vt:lpstr>2. korak Pisanje mišljenja i/ili nalaza </vt:lpstr>
      <vt:lpstr>Slajd 13</vt:lpstr>
      <vt:lpstr>Slajd 14</vt:lpstr>
      <vt:lpstr>Mišljenje pedagoga- obiteljska anamneza, zapažanja o učeniku, usvojenost obrazovnih sadržaja, odnos prema radu (domaći uradci, potreban pribor, pohađanje nastave), socijalno okruženje</vt:lpstr>
      <vt:lpstr>3. korak Timska sinteza i prijedlog školovanja</vt:lpstr>
      <vt:lpstr>Slajd 17</vt:lpstr>
      <vt:lpstr>4. korak Suradnja s roditeljima</vt:lpstr>
      <vt:lpstr>5. korak Ured državne uprave- izdavanje rješenja</vt:lpstr>
      <vt:lpstr>6. korak Izrada programa…</vt:lpstr>
      <vt:lpstr>Razlika u rješenjima??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 UČENICIMA S TEŠKOĆAMA U UČENJU U REDOVNOJ NASTAVI- izrada IOOP-a</dc:title>
  <dc:creator>Bruna</dc:creator>
  <cp:lastModifiedBy>Marija</cp:lastModifiedBy>
  <cp:revision>42</cp:revision>
  <cp:lastPrinted>2016-08-26T06:12:27Z</cp:lastPrinted>
  <dcterms:created xsi:type="dcterms:W3CDTF">2016-08-25T16:55:09Z</dcterms:created>
  <dcterms:modified xsi:type="dcterms:W3CDTF">2019-10-16T08:05:12Z</dcterms:modified>
</cp:coreProperties>
</file>