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NKidIi2GpRFfXztl3P3TNm3aB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48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sdz.hr/" TargetMode="External"/><Relationship Id="rId4" Type="http://schemas.openxmlformats.org/officeDocument/2006/relationships/hyperlink" Target="https://ci-sdz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,,Ne možeš očekivati drugačiji rezultat </a:t>
            </a:r>
            <a:br>
              <a:rPr lang="en-GB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ako stvari radiš uvijek na isti način” 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-684" y="2"/>
            <a:ext cx="3799103" cy="3822917"/>
          </a:xfrm>
          <a:custGeom>
            <a:avLst/>
            <a:gdLst/>
            <a:ahLst/>
            <a:cxnLst/>
            <a:rect l="l" t="t" r="r" b="b"/>
            <a:pathLst>
              <a:path w="3799103" h="3822917" extrusionOk="0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881589" y="2057400"/>
            <a:ext cx="4310411" cy="4800600"/>
          </a:xfrm>
          <a:custGeom>
            <a:avLst/>
            <a:gdLst/>
            <a:ahLst/>
            <a:cxnLst/>
            <a:rect l="l" t="t" r="r" b="b"/>
            <a:pathLst>
              <a:path w="4180773" h="4656219" extrusionOk="0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497624" y="0"/>
            <a:ext cx="3383280" cy="2942512"/>
          </a:xfrm>
          <a:custGeom>
            <a:avLst/>
            <a:gdLst/>
            <a:ahLst/>
            <a:cxnLst/>
            <a:rect l="l" t="t" r="r" b="b"/>
            <a:pathLst>
              <a:path w="3383280" h="2942512" extrusionOk="0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456" r="6652"/>
          <a:stretch/>
        </p:blipFill>
        <p:spPr>
          <a:xfrm>
            <a:off x="8627165" y="4548350"/>
            <a:ext cx="3323645" cy="94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213" y="1332531"/>
            <a:ext cx="3328072" cy="8819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9326880" y="3822919"/>
            <a:ext cx="2091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nije cilj.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9898" y="727943"/>
            <a:ext cx="2509303" cy="74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643467" y="1782981"/>
            <a:ext cx="10905066" cy="4393982"/>
            <a:chOff x="0" y="0"/>
            <a:chExt cx="10905066" cy="4393982"/>
          </a:xfrm>
        </p:grpSpPr>
        <p:sp>
          <p:nvSpPr>
            <p:cNvPr id="261" name="Google Shape;261;p10"/>
            <p:cNvSpPr/>
            <p:nvPr/>
          </p:nvSpPr>
          <p:spPr>
            <a:xfrm rot="5400000">
              <a:off x="5657852" y="-1292630"/>
              <a:ext cx="3515185" cy="697924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3925824" y="610995"/>
              <a:ext cx="6807645" cy="3171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ovom testiranju ne koriste se klasični zadatci, nego zadatci koji ispituju matematičku kreativnost, razumijevanje, rezoniranje i rješavanje problema.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Stoga rezultati ponekad iznenade same nastavnike, roditelje i učenike.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Također, kako bismo izradili standardizirani test, važno je sudjelovanje učenika različito razvijenih matematičkih sklonosti i sposobnosti. </a:t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0" y="0"/>
              <a:ext cx="3925823" cy="43939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191643" y="191643"/>
              <a:ext cx="3542537" cy="4010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Zašto je važno sudjelovanje svih učenika?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594359" y="1209086"/>
            <a:ext cx="4241111" cy="40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GB" sz="4600" b="1"/>
              <a:t>Ovakvi projekti korisni su svima uključenima…</a:t>
            </a:r>
            <a:endParaRPr sz="4600" b="1"/>
          </a:p>
        </p:txBody>
      </p:sp>
      <p:grpSp>
        <p:nvGrpSpPr>
          <p:cNvPr id="272" name="Google Shape;272;p11"/>
          <p:cNvGrpSpPr/>
          <p:nvPr/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273" name="Google Shape;273;p11"/>
            <p:cNvSpPr/>
            <p:nvPr/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1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>
            <a:off x="5614416" y="458206"/>
            <a:ext cx="6117335" cy="5694698"/>
            <a:chOff x="0" y="1006"/>
            <a:chExt cx="6117335" cy="5694698"/>
          </a:xfrm>
        </p:grpSpPr>
        <p:sp>
          <p:nvSpPr>
            <p:cNvPr id="295" name="Google Shape;295;p11"/>
            <p:cNvSpPr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 kroz ovaj projekt rade na uspostavi sustava pružanja podrške cjelovitom razvoju darovitih, ali i svih ostalih učenika.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 rot="10800000">
              <a:off x="0" y="2144611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0" y="2144611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Odgojno-obrazovni djelatnici dobivaju informaciju o potencijalima svojih učenika, ali imaju priliku i razvijati svoja znanja i vještine kroz pripremu i provedbu ovog projekta.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 rot="10800000">
              <a:off x="0" y="1006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1006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 i roditelji dobivaju informaciju o potencijalnoj darovitosti u području matematike i mogućnost uključivanja u programe za razvoj tih potencijala.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 i="1"/>
              <a:t>Pozivamo vas…</a:t>
            </a:r>
            <a:endParaRPr sz="3600" b="1" i="1"/>
          </a:p>
        </p:txBody>
      </p:sp>
      <p:sp>
        <p:nvSpPr>
          <p:cNvPr id="307" name="Google Shape;307;p12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 txBox="1">
            <a:spLocks noGrp="1"/>
          </p:cNvSpPr>
          <p:nvPr>
            <p:ph type="body" idx="1"/>
          </p:nvPr>
        </p:nvSpPr>
        <p:spPr>
          <a:xfrm>
            <a:off x="6090998" y="643467"/>
            <a:ext cx="5457533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 err="1"/>
              <a:t>Dajte</a:t>
            </a:r>
            <a:r>
              <a:rPr lang="en-GB" sz="2000" dirty="0"/>
              <a:t> </a:t>
            </a:r>
            <a:r>
              <a:rPr lang="en-GB" sz="2000" dirty="0" err="1"/>
              <a:t>suglasnost</a:t>
            </a:r>
            <a:r>
              <a:rPr lang="en-GB" sz="2000" dirty="0"/>
              <a:t> za </a:t>
            </a:r>
            <a:r>
              <a:rPr lang="en-GB" sz="2000" dirty="0" err="1"/>
              <a:t>sudjelovanje</a:t>
            </a:r>
            <a:r>
              <a:rPr lang="en-GB" sz="2000" dirty="0"/>
              <a:t> </a:t>
            </a:r>
            <a:r>
              <a:rPr lang="en-GB" sz="2000" dirty="0" err="1"/>
              <a:t>Vašeg</a:t>
            </a:r>
            <a:r>
              <a:rPr lang="en-GB" sz="2000" dirty="0"/>
              <a:t> </a:t>
            </a:r>
            <a:r>
              <a:rPr lang="en-GB" sz="2000" dirty="0" err="1"/>
              <a:t>djeteta</a:t>
            </a:r>
            <a:r>
              <a:rPr lang="en-GB" sz="2000" dirty="0"/>
              <a:t> u </a:t>
            </a:r>
            <a:r>
              <a:rPr lang="en-GB" sz="2000" dirty="0" err="1"/>
              <a:t>ovom</a:t>
            </a:r>
            <a:r>
              <a:rPr lang="en-GB" sz="2000" dirty="0"/>
              <a:t> </a:t>
            </a:r>
            <a:r>
              <a:rPr lang="en-GB" sz="2000" dirty="0" err="1"/>
              <a:t>testiranju</a:t>
            </a:r>
            <a:r>
              <a:rPr lang="en-GB" sz="2000" dirty="0"/>
              <a:t>, bez </a:t>
            </a:r>
            <a:r>
              <a:rPr lang="en-GB" sz="2000" dirty="0" err="1"/>
              <a:t>obzira</a:t>
            </a:r>
            <a:r>
              <a:rPr lang="en-GB" sz="2000" dirty="0"/>
              <a:t> </a:t>
            </a:r>
            <a:r>
              <a:rPr lang="en-GB" sz="2000" dirty="0" err="1"/>
              <a:t>mislite</a:t>
            </a:r>
            <a:r>
              <a:rPr lang="en-GB" sz="2000" dirty="0"/>
              <a:t> li da je </a:t>
            </a:r>
            <a:r>
              <a:rPr lang="en-GB" sz="2000" dirty="0" err="1"/>
              <a:t>dijete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darovito</a:t>
            </a:r>
            <a:r>
              <a:rPr lang="en-GB" sz="2000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 err="1"/>
              <a:t>Rezultati</a:t>
            </a:r>
            <a:r>
              <a:rPr lang="en-GB" sz="2000" dirty="0"/>
              <a:t>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koristit</a:t>
            </a:r>
            <a:r>
              <a:rPr lang="en-GB" sz="2000" dirty="0"/>
              <a:t>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Vašem</a:t>
            </a:r>
            <a:r>
              <a:rPr lang="en-GB" sz="2000" dirty="0"/>
              <a:t> </a:t>
            </a:r>
            <a:r>
              <a:rPr lang="en-GB" sz="2000" dirty="0" err="1"/>
              <a:t>djetetu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njegovoj</a:t>
            </a:r>
            <a:r>
              <a:rPr lang="en-GB" sz="2000" dirty="0"/>
              <a:t> </a:t>
            </a:r>
            <a:r>
              <a:rPr lang="en-GB" sz="2000" dirty="0" err="1"/>
              <a:t>školi</a:t>
            </a:r>
            <a:r>
              <a:rPr lang="en-GB" sz="2000" dirty="0"/>
              <a:t>, </a:t>
            </a:r>
            <a:r>
              <a:rPr lang="en-GB" sz="2000" dirty="0" err="1"/>
              <a:t>tako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cijeloj</a:t>
            </a:r>
            <a:r>
              <a:rPr lang="en-GB" sz="2000" dirty="0"/>
              <a:t> </a:t>
            </a:r>
            <a:r>
              <a:rPr lang="en-GB" sz="2000" dirty="0" err="1"/>
              <a:t>županiji</a:t>
            </a:r>
            <a:r>
              <a:rPr lang="en-GB" sz="20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Ovo je </a:t>
            </a:r>
            <a:r>
              <a:rPr lang="en-GB" sz="2000" dirty="0" err="1"/>
              <a:t>korak</a:t>
            </a:r>
            <a:r>
              <a:rPr lang="en-GB" sz="2000" dirty="0"/>
              <a:t> </a:t>
            </a:r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izgradnji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koji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pružati</a:t>
            </a:r>
            <a:r>
              <a:rPr lang="en-GB" sz="2000" dirty="0"/>
              <a:t> </a:t>
            </a:r>
            <a:r>
              <a:rPr lang="en-GB" sz="2000" dirty="0" err="1"/>
              <a:t>podršku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darovitim</a:t>
            </a:r>
            <a:r>
              <a:rPr lang="en-GB" sz="2000" dirty="0"/>
              <a:t> </a:t>
            </a:r>
            <a:r>
              <a:rPr lang="en-GB" sz="2000" dirty="0" err="1"/>
              <a:t>učenicima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izgradnji</a:t>
            </a:r>
            <a:r>
              <a:rPr lang="en-GB" sz="2000" dirty="0"/>
              <a:t> </a:t>
            </a:r>
            <a:r>
              <a:rPr lang="en-GB" sz="2000" dirty="0" err="1"/>
              <a:t>boljeg</a:t>
            </a:r>
            <a:r>
              <a:rPr lang="en-GB" sz="2000" dirty="0"/>
              <a:t> </a:t>
            </a:r>
            <a:r>
              <a:rPr lang="en-GB" sz="2000" dirty="0" err="1"/>
              <a:t>odgojno-obrazovnog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u </a:t>
            </a:r>
            <a:r>
              <a:rPr lang="en-GB" sz="2000" dirty="0" err="1"/>
              <a:t>cjelini</a:t>
            </a:r>
            <a:r>
              <a:rPr lang="en-GB" sz="2000" dirty="0"/>
              <a:t>. </a:t>
            </a:r>
            <a:endParaRPr sz="2000" dirty="0"/>
          </a:p>
        </p:txBody>
      </p:sp>
      <p:sp>
        <p:nvSpPr>
          <p:cNvPr id="310" name="Google Shape;310;p12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54276"/>
            </a:gs>
            <a:gs pos="43000">
              <a:srgbClr val="4875C5">
                <a:alpha val="92941"/>
              </a:srgbClr>
            </a:gs>
            <a:gs pos="100000">
              <a:srgbClr val="8DA9DB"/>
            </a:gs>
          </a:gsLst>
          <a:lin ang="16200000" scaled="0"/>
        </a:gra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r="37647" b="2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1098248" y="1372729"/>
            <a:ext cx="4445000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nije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stav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  <p:sp>
        <p:nvSpPr>
          <p:cNvPr id="319" name="Google Shape;319;p14"/>
          <p:cNvSpPr/>
          <p:nvPr/>
        </p:nvSpPr>
        <p:spPr>
          <a:xfrm>
            <a:off x="641047" y="4805314"/>
            <a:ext cx="8051800" cy="14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Pratite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https://ci-sdz.hr/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https://www.facebook.com/cisdz.hr/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/channel/UCNllcpaomfZlipYgeiaT7Gg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10800000">
            <a:off x="1219200" y="685800"/>
            <a:ext cx="10972800" cy="548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366236" y="-2655252"/>
            <a:ext cx="5486400" cy="121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435608" y="1061250"/>
            <a:ext cx="9596628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Centar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izvrsnosti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Splitsko-dalmatinske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županije</a:t>
            </a:r>
            <a:r>
              <a:rPr lang="en-GB" sz="20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ustanova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promiče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 s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potencijalno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okvira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rad 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Republici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Hrvatskoj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Također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trudimo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dijeliti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naučili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tom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ostvariti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Misija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Poticati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obrazovnog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sustava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Vizija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Ostvarenje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SDŽ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RH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A picture containing brick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533" y="6227667"/>
            <a:ext cx="2561184" cy="53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6895967" y="6128792"/>
            <a:ext cx="2426521" cy="66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nije cilj,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295027" y="685797"/>
            <a:ext cx="5334747" cy="548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dirty="0" err="1"/>
              <a:t>Temeljni</a:t>
            </a:r>
            <a:r>
              <a:rPr lang="en-GB" sz="2000" b="1" dirty="0"/>
              <a:t> </a:t>
            </a:r>
            <a:r>
              <a:rPr lang="en-GB" sz="2000" b="1" dirty="0" err="1"/>
              <a:t>ciljevi</a:t>
            </a:r>
            <a:r>
              <a:rPr lang="en-GB" sz="2000" b="1" dirty="0"/>
              <a:t> CI SDŽ </a:t>
            </a:r>
            <a:r>
              <a:rPr lang="en-GB" sz="2000" b="1" dirty="0" err="1"/>
              <a:t>su</a:t>
            </a:r>
            <a:r>
              <a:rPr lang="en-GB" sz="2000" b="1" dirty="0"/>
              <a:t>: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Ispunjenje</a:t>
            </a:r>
            <a:r>
              <a:rPr lang="en-GB" sz="2000" dirty="0"/>
              <a:t> </a:t>
            </a:r>
            <a:r>
              <a:rPr lang="en-GB" sz="2000" dirty="0" err="1"/>
              <a:t>potencijala</a:t>
            </a:r>
            <a:r>
              <a:rPr lang="en-GB" sz="2000" dirty="0"/>
              <a:t> </a:t>
            </a:r>
            <a:r>
              <a:rPr lang="en-GB" sz="2000" dirty="0" err="1"/>
              <a:t>svakog</a:t>
            </a:r>
            <a:r>
              <a:rPr lang="en-GB" sz="2000" dirty="0"/>
              <a:t> </a:t>
            </a:r>
            <a:r>
              <a:rPr lang="en-GB" sz="2000" dirty="0" err="1"/>
              <a:t>darovitog</a:t>
            </a:r>
            <a:r>
              <a:rPr lang="en-GB" sz="2000" dirty="0"/>
              <a:t> </a:t>
            </a:r>
            <a:r>
              <a:rPr lang="en-GB" sz="2000" dirty="0" err="1"/>
              <a:t>djeteta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Uspostava</a:t>
            </a:r>
            <a:r>
              <a:rPr lang="en-GB" sz="2000" dirty="0"/>
              <a:t> </a:t>
            </a:r>
            <a:r>
              <a:rPr lang="en-GB" sz="2000" dirty="0" err="1"/>
              <a:t>sustavnog</a:t>
            </a:r>
            <a:r>
              <a:rPr lang="en-GB" sz="2000" dirty="0"/>
              <a:t> </a:t>
            </a:r>
            <a:r>
              <a:rPr lang="en-GB" sz="2000" dirty="0" err="1"/>
              <a:t>pristupa</a:t>
            </a:r>
            <a:r>
              <a:rPr lang="en-GB" sz="2000" dirty="0"/>
              <a:t> </a:t>
            </a:r>
            <a:r>
              <a:rPr lang="en-GB" sz="2000" dirty="0" err="1"/>
              <a:t>identifikaciji</a:t>
            </a:r>
            <a:r>
              <a:rPr lang="en-GB" sz="2000" dirty="0"/>
              <a:t>, </a:t>
            </a:r>
            <a:r>
              <a:rPr lang="en-GB" sz="2000" dirty="0" err="1"/>
              <a:t>praćenju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podršci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darovitih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Pružanje</a:t>
            </a:r>
            <a:r>
              <a:rPr lang="en-GB" sz="2000" dirty="0"/>
              <a:t> </a:t>
            </a:r>
            <a:r>
              <a:rPr lang="en-GB" sz="2000" dirty="0" err="1"/>
              <a:t>potpore</a:t>
            </a:r>
            <a:r>
              <a:rPr lang="en-GB" sz="2000" dirty="0"/>
              <a:t> </a:t>
            </a:r>
            <a:r>
              <a:rPr lang="en-GB" sz="2000" dirty="0" err="1"/>
              <a:t>odgojno-obrazovnim</a:t>
            </a:r>
            <a:r>
              <a:rPr lang="en-GB" sz="2000" dirty="0"/>
              <a:t> </a:t>
            </a:r>
            <a:r>
              <a:rPr lang="en-GB" sz="2000" dirty="0" err="1"/>
              <a:t>djelatnicima</a:t>
            </a:r>
            <a:r>
              <a:rPr lang="en-GB" sz="2000" dirty="0"/>
              <a:t> koji </a:t>
            </a:r>
            <a:r>
              <a:rPr lang="en-GB" sz="2000" dirty="0" err="1"/>
              <a:t>svakodnevno</a:t>
            </a:r>
            <a:r>
              <a:rPr lang="en-GB" sz="2000" dirty="0"/>
              <a:t> </a:t>
            </a:r>
            <a:r>
              <a:rPr lang="en-GB" sz="2000" dirty="0" err="1"/>
              <a:t>rade</a:t>
            </a:r>
            <a:r>
              <a:rPr lang="en-GB" sz="2000" dirty="0"/>
              <a:t> s </a:t>
            </a:r>
            <a:r>
              <a:rPr lang="en-GB" sz="2000" dirty="0" err="1"/>
              <a:t>darovitima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Pružanje</a:t>
            </a:r>
            <a:r>
              <a:rPr lang="en-GB" sz="2000" dirty="0"/>
              <a:t> </a:t>
            </a:r>
            <a:r>
              <a:rPr lang="en-GB" sz="2000" dirty="0" err="1"/>
              <a:t>potpore</a:t>
            </a:r>
            <a:r>
              <a:rPr lang="en-GB" sz="2000" dirty="0"/>
              <a:t> </a:t>
            </a:r>
            <a:r>
              <a:rPr lang="en-GB" sz="2000" dirty="0" err="1"/>
              <a:t>roditeljima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darovite</a:t>
            </a:r>
            <a:r>
              <a:rPr lang="en-GB" sz="2000" dirty="0"/>
              <a:t> </a:t>
            </a:r>
            <a:r>
              <a:rPr lang="en-GB" sz="2000" dirty="0" err="1"/>
              <a:t>djece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mladih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Poticanje</a:t>
            </a:r>
            <a:r>
              <a:rPr lang="en-GB" sz="2000" dirty="0"/>
              <a:t> </a:t>
            </a:r>
            <a:r>
              <a:rPr lang="en-GB" sz="2000" dirty="0" err="1"/>
              <a:t>izvrsnosti</a:t>
            </a:r>
            <a:r>
              <a:rPr lang="en-GB" sz="2000" dirty="0"/>
              <a:t> </a:t>
            </a:r>
            <a:r>
              <a:rPr lang="en-GB" sz="2000" dirty="0" err="1"/>
              <a:t>odgojno-obrazovnih</a:t>
            </a:r>
            <a:r>
              <a:rPr lang="en-GB" sz="2000" dirty="0"/>
              <a:t> </a:t>
            </a:r>
            <a:r>
              <a:rPr lang="en-GB" sz="2000" dirty="0" err="1"/>
              <a:t>institucija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122" name="Google Shape;122;p3"/>
          <p:cNvSpPr/>
          <p:nvPr/>
        </p:nvSpPr>
        <p:spPr>
          <a:xfrm rot="10800000" flipH="1">
            <a:off x="6705598" y="342558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705598" y="685799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10800000">
            <a:off x="9448799" y="342558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flipH="1">
            <a:off x="9448799" y="68580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rot="-379690">
            <a:off x="7218875" y="2468778"/>
            <a:ext cx="4308200" cy="1610029"/>
          </a:xfrm>
          <a:prstGeom prst="cloud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Darovita djeca i mladi nositelji su novih ideja, razvoja i budućnosti.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 SDŽ radi s darovitima, njihovim roditeljima i nastavnicima danas, za bolje sutra svih nas.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 sz="2500" b="1"/>
            </a:br>
            <a:r>
              <a:rPr lang="en-GB" sz="3600" b="1">
                <a:solidFill>
                  <a:srgbClr val="2F5496"/>
                </a:solidFill>
              </a:rPr>
              <a:t>Zašto pružati podršku potencijalno darovitoj djeci i mladima? </a:t>
            </a:r>
            <a:br>
              <a:rPr lang="en-GB" sz="2500"/>
            </a:br>
            <a:endParaRPr sz="2500"/>
          </a:p>
        </p:txBody>
      </p:sp>
      <p:sp>
        <p:nvSpPr>
          <p:cNvPr id="134" name="Google Shape;134;p4"/>
          <p:cNvSpPr/>
          <p:nvPr/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615458" y="3355848"/>
            <a:ext cx="6268770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darovita djeca su djeca s posebnim potrebama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najčešće su prepušteni sami sebi jer u našem društvu prevladava ideja da će se „daroviti ionako sami snaći“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međutim, </a:t>
            </a:r>
            <a:r>
              <a:rPr lang="en-GB" sz="2000" b="1"/>
              <a:t>potrebna im je sustavna skrb da bi ostvarili svoje potencijale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37" name="Google Shape;137;p4" descr="A child standing in front of a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145" r="691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409156" y="1518834"/>
            <a:ext cx="5349240" cy="49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CI SDŽ primarno je usmjeren na rad s </a:t>
            </a:r>
            <a:r>
              <a:rPr lang="en-GB" sz="1600">
                <a:solidFill>
                  <a:srgbClr val="2F5496"/>
                </a:solidFill>
              </a:rPr>
              <a:t>potencijalno darovitim učenicima, njihovim nastavnicima i roditeljima</a:t>
            </a:r>
            <a:r>
              <a:rPr lang="en-GB" sz="1600"/>
              <a:t>, ali aktivnosti CI SDŽ uključuju 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GB" sz="1600"/>
              <a:t>kontinuirani razvoj programa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GB" sz="1600"/>
              <a:t>rad na poticanju sustava organizacijom edukacija i konferencija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GB" sz="1600"/>
              <a:t>znanstveno-istraživački rad u području darovitosti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b="1"/>
              <a:t>Surađujemo s brojnim ustanovama i pojedincima s krajnjim ciljem </a:t>
            </a:r>
            <a:r>
              <a:rPr lang="en-GB" sz="1600" b="1">
                <a:solidFill>
                  <a:srgbClr val="2F5496"/>
                </a:solidFill>
              </a:rPr>
              <a:t>poboljšanja sustava obrazovanja.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F5496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47" name="Google Shape;147;p5"/>
          <p:cNvSpPr/>
          <p:nvPr/>
        </p:nvSpPr>
        <p:spPr>
          <a:xfrm rot="10800000">
            <a:off x="9435427" y="3436499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680579" y="685799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flipH="1">
            <a:off x="9435427" y="685800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10800000" flipH="1">
            <a:off x="6680579" y="3436498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rot="10800000">
            <a:off x="9435427" y="3436499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>
            <a:off x="7387038" y="1327497"/>
            <a:ext cx="3929899" cy="3793674"/>
            <a:chOff x="390354" y="1935"/>
            <a:chExt cx="3929899" cy="3793674"/>
          </a:xfrm>
        </p:grpSpPr>
        <p:sp>
          <p:nvSpPr>
            <p:cNvPr id="154" name="Google Shape;154;p5"/>
            <p:cNvSpPr/>
            <p:nvPr/>
          </p:nvSpPr>
          <p:spPr>
            <a:xfrm>
              <a:off x="1782003" y="1935"/>
              <a:ext cx="1146600" cy="11466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1949919" y="169851"/>
              <a:ext cx="810768" cy="81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PROFESIONALNI RAZVOJ</a:t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160000">
              <a:off x="2892171" y="882236"/>
              <a:ext cx="303993" cy="38697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 rot="2160000">
              <a:off x="2900880" y="932829"/>
              <a:ext cx="212795" cy="23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173653" y="1013027"/>
              <a:ext cx="1146600" cy="11466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3341569" y="1180943"/>
              <a:ext cx="810768" cy="81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 PROGRAMA</a:t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6480000">
              <a:off x="3331833" y="2202647"/>
              <a:ext cx="303993" cy="38697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 rot="-4320000">
              <a:off x="3391523" y="2236675"/>
              <a:ext cx="212795" cy="23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642090" y="2649009"/>
              <a:ext cx="1146600" cy="11466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2810006" y="2816925"/>
              <a:ext cx="810768" cy="81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IDENTIFIKACIJA POTENCIJALNO DAROVITIH</a:t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10800000">
              <a:off x="2211910" y="3028821"/>
              <a:ext cx="303993" cy="38697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2303108" y="3106216"/>
              <a:ext cx="212795" cy="23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21917" y="2649009"/>
              <a:ext cx="1146600" cy="11466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089833" y="2816925"/>
              <a:ext cx="810768" cy="81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SAVJETODAVNA ULOGA TIMOVIMA</a:t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-6480000">
              <a:off x="1080097" y="2219012"/>
              <a:ext cx="303993" cy="38697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 rot="4320000">
              <a:off x="1139787" y="2339774"/>
              <a:ext cx="212795" cy="23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90354" y="1013027"/>
              <a:ext cx="1146600" cy="11466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558270" y="1180943"/>
              <a:ext cx="810768" cy="81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ZNANSTVENO STRUČNA SURADNJA </a:t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-2160000">
              <a:off x="1500522" y="892350"/>
              <a:ext cx="303993" cy="38697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 rot="-2160000">
              <a:off x="1509231" y="996547"/>
              <a:ext cx="212795" cy="232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/>
          <p:nvPr/>
        </p:nvSpPr>
        <p:spPr>
          <a:xfrm>
            <a:off x="1477828" y="685797"/>
            <a:ext cx="3908543" cy="6978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Aktivnosti CI SDŽ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rot="-379690">
            <a:off x="3636046" y="5070351"/>
            <a:ext cx="4071925" cy="1540246"/>
          </a:xfrm>
          <a:prstGeom prst="cloud">
            <a:avLst/>
          </a:prstGeom>
          <a:solidFill>
            <a:srgbClr val="C9C9C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,,Planinu će pomaknuti samo onaj tko je na početku pomicao kamenčiće.’’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Kineska poslovica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4965430" y="629268"/>
            <a:ext cx="6586491" cy="1286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Identifikacija darovitih učenika u području matematike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l="34342" r="276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6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1D37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" name="Google Shape;184;p6"/>
          <p:cNvGrpSpPr/>
          <p:nvPr/>
        </p:nvGrpSpPr>
        <p:grpSpPr>
          <a:xfrm>
            <a:off x="4966717" y="3508119"/>
            <a:ext cx="6583916" cy="1645979"/>
            <a:chOff x="1286" y="1069719"/>
            <a:chExt cx="6583916" cy="1645979"/>
          </a:xfrm>
        </p:grpSpPr>
        <p:sp>
          <p:nvSpPr>
            <p:cNvPr id="185" name="Google Shape;185;p6"/>
            <p:cNvSpPr/>
            <p:nvPr/>
          </p:nvSpPr>
          <p:spPr>
            <a:xfrm>
              <a:off x="1286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49495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provodimo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suradnji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Nacionalnim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centrom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vanjsko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vrednovanje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obrazovanja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Prirodoslovno-matematičkim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fakuletom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Splitu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985995" y="1552540"/>
              <a:ext cx="581579" cy="680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2985995" y="1688608"/>
              <a:ext cx="407105" cy="408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841904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890113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sudjelovanje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prijavile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gotovo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sve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osnovne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(92 od 96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 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našoj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županiji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a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priliku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sudjelovanjem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testiranju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4398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Ciljevi projekta</a:t>
            </a:r>
            <a:endParaRPr b="1">
              <a:solidFill>
                <a:schemeClr val="accent1"/>
              </a:solidFill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04" name="Google Shape;204;p7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88D9F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Identifikacija potencijalno darovitih učenika u području matematike kako bi im se osigurala podrška uključivanjem u programe koje provodi CI SDŽ ili u matičnoj školi.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Poticanje škola na uspostavu sustava podrške cjelovitom razvoju darovitih učenika.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Standardizacija testnih materijala za identifikaciju darovitih učenika u području matematike.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216" name="Google Shape;216;p8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/>
              <a:ahLst/>
              <a:cxnLst/>
              <a:rect l="l" t="t" r="r" b="b"/>
              <a:pathLst>
                <a:path w="1409491" h="1876653" extrusionOk="0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8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Provedba testiranja</a:t>
            </a:r>
            <a:endParaRPr b="1">
              <a:solidFill>
                <a:srgbClr val="00B050"/>
              </a:solidFill>
            </a:endParaRPr>
          </a:p>
        </p:txBody>
      </p:sp>
      <p:grpSp>
        <p:nvGrpSpPr>
          <p:cNvPr id="221" name="Google Shape;221;p8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22" name="Google Shape;222;p8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C4E0B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Testiranje se provodi u školama, u učionicama u kojima učenici i inače borave, u skladu s epidemiološkim mjerama.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Provode ga učitelji iz škole, a traje četiri školska sata.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Roditelji/staratelji također sudjeluju u projektu popunjavanjem upitnika koje će Vam dijete donijeti iz škole.  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čega se sastoji testiranje?</a:t>
            </a:r>
            <a:endParaRPr sz="3600" b="1"/>
          </a:p>
        </p:txBody>
      </p:sp>
      <p:sp>
        <p:nvSpPr>
          <p:cNvPr id="234" name="Google Shape;234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9"/>
          <p:cNvGrpSpPr/>
          <p:nvPr/>
        </p:nvGrpSpPr>
        <p:grpSpPr>
          <a:xfrm>
            <a:off x="643467" y="1782981"/>
            <a:ext cx="10905065" cy="4393981"/>
            <a:chOff x="0" y="0"/>
            <a:chExt cx="10905065" cy="439398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38609" y="38609"/>
              <a:ext cx="7846870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Učitelji: upitnik za učitelje i nominacijski upitnik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17879" y="1537893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856488" y="1576502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Roditelji/staratelji: procjena karakteristika i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ponašanja djeteta </a:t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1635759" y="3075787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1674368" y="3114396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Učenici: ispit znanja, sposobnosti i kreativnosti;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samoprocjena i nominacijski upitnik 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8412479" y="999630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8605265" y="999630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9230359" y="2528736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9423145" y="2528736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751</Words>
  <Application>Microsoft Office PowerPoint</Application>
  <PresentationFormat>Widescreen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Noto Sans Symbols</vt:lpstr>
      <vt:lpstr>Office Theme</vt:lpstr>
      <vt:lpstr>,,Ne možeš očekivati drugačiji rezultat   ako stvari radiš uvijek na isti način” </vt:lpstr>
      <vt:lpstr>PowerPoint Presentation</vt:lpstr>
      <vt:lpstr>PowerPoint Presentation</vt:lpstr>
      <vt:lpstr> Zašto pružati podršku potencijalno darovitoj djeci i mladima?  </vt:lpstr>
      <vt:lpstr>PowerPoint Presentation</vt:lpstr>
      <vt:lpstr>PowerPoint Presentation</vt:lpstr>
      <vt:lpstr>Ciljevi projekta</vt:lpstr>
      <vt:lpstr>Provedba testiranja</vt:lpstr>
      <vt:lpstr>Od čega se sastoji testiranje?</vt:lpstr>
      <vt:lpstr>PowerPoint Presentation</vt:lpstr>
      <vt:lpstr>Ovakvi projekti korisni su svima uključenima…</vt:lpstr>
      <vt:lpstr>Pozivamo vas…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,,Ne možeš očekivati drugačiji rezultat   ako stvari radiš uvijek na isti način”</dc:title>
  <dc:creator>Božo Majić</dc:creator>
  <cp:lastModifiedBy>Lara Buljan Gudelj</cp:lastModifiedBy>
  <cp:revision>3</cp:revision>
  <dcterms:created xsi:type="dcterms:W3CDTF">2020-11-11T11:05:19Z</dcterms:created>
  <dcterms:modified xsi:type="dcterms:W3CDTF">2022-11-15T09:36:05Z</dcterms:modified>
</cp:coreProperties>
</file>