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20.jpg" ContentType="image/unknown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B0F4"/>
    <a:srgbClr val="F8C5FD"/>
    <a:srgbClr val="FF7C80"/>
    <a:srgbClr val="9C5608"/>
    <a:srgbClr val="9622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96" autoAdjust="0"/>
    <p:restoredTop sz="94660"/>
  </p:normalViewPr>
  <p:slideViewPr>
    <p:cSldViewPr snapToGrid="0">
      <p:cViewPr varScale="1">
        <p:scale>
          <a:sx n="65" d="100"/>
          <a:sy n="65" d="100"/>
        </p:scale>
        <p:origin x="78" y="12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29F64E6-A1B0-7532-B881-F8761F9F7E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2AE2ED0C-EA8C-4296-A2E0-53F4F8990B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F86530DA-23B8-B8CD-3848-3FFA83D89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055F1-7577-468C-876F-C79F2EF542FC}" type="datetimeFigureOut">
              <a:rPr lang="hr-HR" smtClean="0"/>
              <a:t>2.5.2023.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897FD752-B9DA-1091-FB6C-C4F11F566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88FCE22F-ACE6-E14E-96CA-674515743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D06E1-678B-411D-BDF2-D9513617CAF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18047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A1918E2-3354-2380-BEF9-C1D5259D0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BA800ADA-68E5-BD77-165B-60C39159AE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BA7BDF1C-962B-B1CA-B6FE-A63C269FC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055F1-7577-468C-876F-C79F2EF542FC}" type="datetimeFigureOut">
              <a:rPr lang="hr-HR" smtClean="0"/>
              <a:t>2.5.2023.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2D1C2CC5-324B-E167-A810-D01B2642E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0473E63E-235C-4895-D5A5-928356847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D06E1-678B-411D-BDF2-D9513617CAF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30367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5BA7875A-20C7-027D-7BB6-844DFF5A65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2BD50661-0E80-E3C2-F061-4980F7F414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3DD89F77-A099-FC27-70E8-BD210955C1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055F1-7577-468C-876F-C79F2EF542FC}" type="datetimeFigureOut">
              <a:rPr lang="hr-HR" smtClean="0"/>
              <a:t>2.5.2023.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F2871A58-B8E9-E767-E3DA-9F845C0E3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61776289-FAC2-64FB-0939-63E6376ED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D06E1-678B-411D-BDF2-D9513617CAF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9711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C48BF2B-EDEB-6B92-C5FC-1A2D96DDE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2D93D87-A559-B162-1341-47E6376916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52E2344A-6D27-70EF-9726-352B2C044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055F1-7577-468C-876F-C79F2EF542FC}" type="datetimeFigureOut">
              <a:rPr lang="hr-HR" smtClean="0"/>
              <a:t>2.5.2023.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EA168AFE-05C4-BF95-2484-E3BD72102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A193DD20-86D4-7278-1A22-950103CAB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D06E1-678B-411D-BDF2-D9513617CAF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64060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A0BC9CC-F704-A669-4065-53302A3D6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A6668916-08F5-A254-C9C2-C46CEBAADE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FE6FB38C-3990-17BB-5D6A-A26266FC8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055F1-7577-468C-876F-C79F2EF542FC}" type="datetimeFigureOut">
              <a:rPr lang="hr-HR" smtClean="0"/>
              <a:t>2.5.2023.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44E949A5-7D5C-205A-07CE-50F735B0C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11240258-EA77-F8C0-73C3-1487C3B35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D06E1-678B-411D-BDF2-D9513617CAF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3889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77DC770-143B-1A02-5E0D-0A747222E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D88C3EF-11C0-81BA-8FCF-8501BB5D1C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0B38D039-CF6B-689B-11BC-0902A29D25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D2D62539-3037-5DEC-67D8-861F98955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055F1-7577-468C-876F-C79F2EF542FC}" type="datetimeFigureOut">
              <a:rPr lang="hr-HR" smtClean="0"/>
              <a:t>2.5.2023.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536BCA03-589F-FD29-AA7F-9A674588B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BEF10FFE-76CC-87F0-5876-F680805E5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D06E1-678B-411D-BDF2-D9513617CAF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21870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A6935AC-0A63-7C2D-040F-EC89E2ACC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111E682F-1D67-154F-4155-32B145BAE6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A2670F54-6A2D-72EC-35A2-8622460B11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45C6DADF-EDE8-EF3B-2D31-927F90902D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4B7498D5-64FF-2A3F-3C55-E193673DDB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ED62A874-F13B-BA97-285D-040C55B93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055F1-7577-468C-876F-C79F2EF542FC}" type="datetimeFigureOut">
              <a:rPr lang="hr-HR" smtClean="0"/>
              <a:t>2.5.2023.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1FAAFB4D-A635-BDD5-6BCA-93DCBB0CD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5678812F-5905-CB7C-388B-5325D487E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D06E1-678B-411D-BDF2-D9513617CAF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64594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A03855B-670D-CD4D-303E-6F0E4E115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0065E8FC-642B-BF37-CF4A-5EA426833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055F1-7577-468C-876F-C79F2EF542FC}" type="datetimeFigureOut">
              <a:rPr lang="hr-HR" smtClean="0"/>
              <a:t>2.5.2023.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74581A14-21E7-7028-D5EB-842B453A0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23C7C82D-DFD6-437A-E032-07F2613DB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D06E1-678B-411D-BDF2-D9513617CAF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41390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4C94D79D-9FDE-AC97-4CCB-5B9C0959A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055F1-7577-468C-876F-C79F2EF542FC}" type="datetimeFigureOut">
              <a:rPr lang="hr-HR" smtClean="0"/>
              <a:t>2.5.2023.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D1607EE9-2075-3BD9-6A7B-CE9EAEE36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995F1F4F-CE43-DBBE-1A40-FCA35CEA7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D06E1-678B-411D-BDF2-D9513617CAF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44456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9B3AFC0-33B0-B398-0520-A5A5C622C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213CF1E-0BE1-F8B8-B223-D28C7BF3B3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8ADF1CD1-9E94-9873-458F-62C4B4B52D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385187CD-591B-CA22-9224-E57C00D6A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055F1-7577-468C-876F-C79F2EF542FC}" type="datetimeFigureOut">
              <a:rPr lang="hr-HR" smtClean="0"/>
              <a:t>2.5.2023.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62841201-0BE3-6C2A-F1DE-3D8C9FEA9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0D093D37-1C8F-8E89-DBA7-6783273FF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D06E1-678B-411D-BDF2-D9513617CAF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20623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F8A26CB-C664-7F5F-29F3-E077EC34F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BDD89828-6542-42B6-B058-0685B221C8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4F734A85-C8B0-7BC7-CF41-8769C5E0D2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BA521B14-8BC8-2966-43F1-1F42D533C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055F1-7577-468C-876F-C79F2EF542FC}" type="datetimeFigureOut">
              <a:rPr lang="hr-HR" smtClean="0"/>
              <a:t>2.5.2023.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13477739-F12B-3F14-3108-848543D65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EEEBA599-293E-6E70-2690-479188934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D06E1-678B-411D-BDF2-D9513617CAF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1382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56911584-8981-9FE5-D4B4-2781305DE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BD740EBF-ACCC-E30C-7794-DF35816A36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B85839E7-EC60-0156-BCE0-6A9F853B9E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E055F1-7577-468C-876F-C79F2EF542FC}" type="datetimeFigureOut">
              <a:rPr lang="hr-HR" smtClean="0"/>
              <a:t>2.5.2023.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BD0CBD73-8B7C-4136-BE45-B4531947D2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E552EE1F-DAD4-085A-8CC8-290CB9A48A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8D06E1-678B-411D-BDF2-D9513617CAF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520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de/photos/amsterdam-kanal-sturm-stadt-himmel-1910176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ommons.wikimedia.org/wiki/file:amsterdam_-_rijksmuseum.jpg" TargetMode="Externa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hyperlink" Target="https://www.goodfreephotos.com/netherlands/rotterdam/night-time-cityscape-rotterdam-netherlands.jpg.php" TargetMode="External"/><Relationship Id="rId7" Type="http://schemas.openxmlformats.org/officeDocument/2006/relationships/hyperlink" Target="https://pixabay.com/nl/rotterdam-erasmusbrug-erasmus-bridge-269281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hyperlink" Target="https://commons.wikimedia.org/wiki/File:Rotterdam_hotel_newyork.jpg" TargetMode="External"/><Relationship Id="rId4" Type="http://schemas.openxmlformats.org/officeDocument/2006/relationships/image" Target="../media/image5.jpg"/><Relationship Id="rId9" Type="http://schemas.openxmlformats.org/officeDocument/2006/relationships/hyperlink" Target="https://pixabay.com/en/rotterdam-netherlands-holland-2865623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mxwf/6994121481/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n.wikipedia.org/wiki/Dutch_Republic" TargetMode="Externa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sa=X&amp;bih=850&amp;biw=1680&amp;hl=hr&amp;q=Auvers-sur-Oise&amp;si=AMnBZoEofOODruSEFWFjdccePwMH96ZlZt3bOiKSR9t4pqlu2EuUgYlul4A5T-z7CbQIsIAea0EAbiEyR-1GvzFEo4l-Ko0uszba99GXUIN-ladio8DTJ7OWDevsYLcjVvRbWr7YXGo1ik9pJuh89Zkkt5BMs0yccMCpBQbJrA2MhyzHL_rTuHeYEUA6EjhUXjhAR-I_Ra3j&amp;ved=2ahUKEwja9v-gk9f-AhUghv0HHW6TBSMQmxMoAHoECBkQAg" TargetMode="External"/><Relationship Id="rId2" Type="http://schemas.openxmlformats.org/officeDocument/2006/relationships/hyperlink" Target="https://www.google.com/search?sa=X&amp;bih=850&amp;biw=1680&amp;hl=hr&amp;q=Zundert&amp;si=AMnBZoFk_ppfOKgdccwTD_PVhdkg37dbl-p8zEtOPijkCaIHMtsAXazYf6BZs-45QofQFP05Z65fe53CT47zDcIwBonff094zHeqiyQj1RDHpqnT3dnFOnK_qFTIB0WoIAlFndoLVdEMHpudbRFzjHNDAOEfwVSg66eqxQAMIITrXpibUj9ldU6w4sNsghua6pxPrnAmFV4f&amp;ved=2ahUKEwja9v-gk9f-AhUghv0HHW6TBSMQmxMoAHoECBoQAg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hr.wikipedia.org/wiki/Vincent_van_Gogh" TargetMode="External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travel.org/en/Gouda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ommons.wikimedia.org/wiki/File:Emmental_015.jpg" TargetMode="External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hyperlink" Target="https://www.blogography.com/archives/category/travel/page/2" TargetMode="External"/><Relationship Id="rId7" Type="http://schemas.openxmlformats.org/officeDocument/2006/relationships/hyperlink" Target="https://en.wikipedia.org/wiki/Keukenhof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hyperlink" Target="http://www.laviajeraempedernida.com/el-jardin-de-keukenhof-abre-sus-puertas-en-holanda/" TargetMode="External"/><Relationship Id="rId4" Type="http://schemas.openxmlformats.org/officeDocument/2006/relationships/image" Target="../media/image17.jpg"/><Relationship Id="rId9" Type="http://schemas.openxmlformats.org/officeDocument/2006/relationships/hyperlink" Target="https://www.flickr.com/photos/hereistom/46847074555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7000" b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2B6A6F0-5186-CB0F-6978-3DA52E37E4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44994" y="2610464"/>
            <a:ext cx="10642000" cy="1917291"/>
          </a:xfrm>
        </p:spPr>
        <p:txBody>
          <a:bodyPr>
            <a:normAutofit/>
          </a:bodyPr>
          <a:lstStyle/>
          <a:p>
            <a:r>
              <a:rPr lang="hr-HR" sz="8000" b="1" i="1" dirty="0">
                <a:solidFill>
                  <a:schemeClr val="accent5">
                    <a:lumMod val="50000"/>
                  </a:schemeClr>
                </a:solidFill>
                <a:latin typeface="Algerian" panose="04020705040A02060702" pitchFamily="82" charset="0"/>
              </a:rPr>
              <a:t>Ni</a:t>
            </a:r>
            <a:r>
              <a:rPr lang="hr-HR" sz="8000" b="1" i="1" dirty="0">
                <a:solidFill>
                  <a:srgbClr val="962202"/>
                </a:solidFill>
                <a:latin typeface="Algerian" panose="04020705040A02060702" pitchFamily="82" charset="0"/>
              </a:rPr>
              <a:t>zo</a:t>
            </a:r>
            <a:r>
              <a:rPr lang="hr-HR" sz="8000" b="1" i="1" dirty="0">
                <a:solidFill>
                  <a:schemeClr val="bg1">
                    <a:lumMod val="65000"/>
                  </a:schemeClr>
                </a:solidFill>
                <a:latin typeface="Algerian" panose="04020705040A02060702" pitchFamily="82" charset="0"/>
              </a:rPr>
              <a:t>ze</a:t>
            </a:r>
            <a:r>
              <a:rPr lang="hr-HR" sz="8000" b="1" i="1" dirty="0">
                <a:solidFill>
                  <a:schemeClr val="accent5">
                    <a:lumMod val="50000"/>
                  </a:schemeClr>
                </a:solidFill>
                <a:latin typeface="Algerian" panose="04020705040A02060702" pitchFamily="82" charset="0"/>
              </a:rPr>
              <a:t>ms</a:t>
            </a:r>
            <a:r>
              <a:rPr lang="hr-HR" sz="8000" b="1" i="1" dirty="0">
                <a:solidFill>
                  <a:srgbClr val="962202"/>
                </a:solidFill>
                <a:latin typeface="Algerian" panose="04020705040A02060702" pitchFamily="82" charset="0"/>
              </a:rPr>
              <a:t>ka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FE95B1C2-6BA5-A922-48B9-C8FBBEB54F4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08497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92C0D62-3692-CF44-85E8-EBACA6400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6600" dirty="0">
                <a:latin typeface="Algerian" panose="04020705040A02060702" pitchFamily="82" charset="0"/>
              </a:rPr>
              <a:t>KRAJ!!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8BC0F0D-DFD5-82BA-09CA-329949BE32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5503606" cy="4486275"/>
          </a:xfrm>
        </p:spPr>
        <p:txBody>
          <a:bodyPr/>
          <a:lstStyle/>
          <a:p>
            <a:r>
              <a:rPr lang="hr-HR" dirty="0"/>
              <a:t>(sa strane nalaze se  primjer nizozemskih narodnih nošnji)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FD773632-6B36-B754-6972-2A21030FD4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3563" y="973599"/>
            <a:ext cx="5670237" cy="408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7587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chemeClr val="accent2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8C42EF6-90F6-D23D-FC74-E144488DC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FED7EDA-A5E8-724D-C1FA-1A3309B1FE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hr-HR" sz="4000" dirty="0">
                <a:solidFill>
                  <a:srgbClr val="962202"/>
                </a:solidFill>
              </a:rPr>
              <a:t>-Nizozemska je zemlja koja čini dio Kraljevine Nizozemske </a:t>
            </a:r>
          </a:p>
          <a:p>
            <a:pPr marL="0" indent="0">
              <a:buNone/>
            </a:pPr>
            <a:r>
              <a:rPr lang="hr-HR" sz="4000" dirty="0">
                <a:solidFill>
                  <a:srgbClr val="962202"/>
                </a:solidFill>
              </a:rPr>
              <a:t>-nalazi se u Zapadnoj Europi</a:t>
            </a:r>
          </a:p>
          <a:p>
            <a:pPr marL="0" indent="0">
              <a:buNone/>
            </a:pPr>
            <a:r>
              <a:rPr lang="hr-HR" sz="4000" dirty="0">
                <a:solidFill>
                  <a:srgbClr val="962202"/>
                </a:solidFill>
              </a:rPr>
              <a:t>-na istoku graniči s </a:t>
            </a:r>
            <a:r>
              <a:rPr lang="hr-HR" sz="4000" dirty="0" err="1">
                <a:solidFill>
                  <a:srgbClr val="962202"/>
                </a:solidFill>
              </a:rPr>
              <a:t>Njemačkom,a</a:t>
            </a:r>
            <a:r>
              <a:rPr lang="hr-HR" sz="4000" dirty="0">
                <a:solidFill>
                  <a:srgbClr val="962202"/>
                </a:solidFill>
              </a:rPr>
              <a:t> na jugu s Belgijom</a:t>
            </a:r>
          </a:p>
          <a:p>
            <a:pPr marL="0" indent="0">
              <a:buNone/>
            </a:pPr>
            <a:r>
              <a:rPr lang="hr-HR" sz="4000" dirty="0">
                <a:solidFill>
                  <a:srgbClr val="962202"/>
                </a:solidFill>
              </a:rPr>
              <a:t>-ima oko 17,35 </a:t>
            </a:r>
            <a:r>
              <a:rPr lang="hr-HR" sz="4000" dirty="0" err="1">
                <a:solidFill>
                  <a:srgbClr val="962202"/>
                </a:solidFill>
              </a:rPr>
              <a:t>mil.stanovnika</a:t>
            </a:r>
            <a:endParaRPr lang="hr-HR" sz="4000" dirty="0">
              <a:solidFill>
                <a:srgbClr val="962202"/>
              </a:solidFill>
            </a:endParaRPr>
          </a:p>
          <a:p>
            <a:pPr marL="0" indent="0">
              <a:buNone/>
            </a:pPr>
            <a:r>
              <a:rPr lang="hr-HR" sz="4000" dirty="0">
                <a:solidFill>
                  <a:srgbClr val="962202"/>
                </a:solidFill>
              </a:rPr>
              <a:t>-glavni grad Nizozemske je </a:t>
            </a:r>
            <a:r>
              <a:rPr lang="hr-HR" sz="4000" dirty="0" err="1">
                <a:solidFill>
                  <a:srgbClr val="962202"/>
                </a:solidFill>
              </a:rPr>
              <a:t>Amsterdam;ujedno</a:t>
            </a:r>
            <a:r>
              <a:rPr lang="hr-HR" sz="4000" dirty="0">
                <a:solidFill>
                  <a:srgbClr val="962202"/>
                </a:solidFill>
              </a:rPr>
              <a:t> i najveći</a:t>
            </a:r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9113111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mGrid">
          <a:fgClr>
            <a:schemeClr val="accent4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D08497B-E88C-8DB9-63EA-DBB9A7C35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396" y="2147326"/>
            <a:ext cx="10515600" cy="1325563"/>
          </a:xfrm>
        </p:spPr>
        <p:txBody>
          <a:bodyPr>
            <a:noAutofit/>
          </a:bodyPr>
          <a:lstStyle/>
          <a:p>
            <a:r>
              <a:rPr lang="hr-HR" sz="7200" dirty="0">
                <a:solidFill>
                  <a:schemeClr val="accent4">
                    <a:lumMod val="75000"/>
                  </a:schemeClr>
                </a:solidFill>
                <a:latin typeface="Curlz MT" panose="04040404050702020202" pitchFamily="82" charset="0"/>
              </a:rPr>
              <a:t>Amsterdam</a:t>
            </a:r>
            <a:br>
              <a:rPr lang="hr-HR" sz="2800" dirty="0">
                <a:latin typeface="Curlz MT" panose="04040404050702020202" pitchFamily="82" charset="0"/>
              </a:rPr>
            </a:br>
            <a:br>
              <a:rPr lang="hr-HR" sz="2800" dirty="0">
                <a:latin typeface="Curlz MT" panose="04040404050702020202" pitchFamily="82" charset="0"/>
              </a:rPr>
            </a:br>
            <a:br>
              <a:rPr lang="hr-HR" sz="2800" dirty="0">
                <a:latin typeface="Curlz MT" panose="04040404050702020202" pitchFamily="82" charset="0"/>
              </a:rPr>
            </a:br>
            <a:r>
              <a:rPr lang="hr-HR" sz="2800" dirty="0">
                <a:latin typeface="Curlz MT" panose="04040404050702020202" pitchFamily="82" charset="0"/>
              </a:rPr>
              <a:t>-</a:t>
            </a:r>
            <a:r>
              <a:rPr lang="hr-HR" sz="2800" dirty="0">
                <a:latin typeface="Forte" panose="03060902040502070203" pitchFamily="66" charset="0"/>
              </a:rPr>
              <a:t>glavni i najveći grad Nizozemske</a:t>
            </a:r>
            <a:br>
              <a:rPr lang="hr-HR" sz="2800" dirty="0">
                <a:latin typeface="Forte" panose="03060902040502070203" pitchFamily="66" charset="0"/>
              </a:rPr>
            </a:br>
            <a:r>
              <a:rPr lang="hr-HR" sz="2800" dirty="0">
                <a:latin typeface="Forte" panose="03060902040502070203" pitchFamily="66" charset="0"/>
              </a:rPr>
              <a:t>-kroz grad prolazi oko 160 kanala ; čine mrežu kanala na zapadnom i južnom dijelu srednjovjekovne jezgre Amsterdama s lukom-ovime omogućeno pravilno širenje grada izvan njegovih povijesnih zidina ; </a:t>
            </a:r>
            <a:r>
              <a:rPr lang="hr-HR" sz="2800" dirty="0" err="1">
                <a:latin typeface="Forte" panose="03060902040502070203" pitchFamily="66" charset="0"/>
              </a:rPr>
              <a:t>Singelgrachta</a:t>
            </a:r>
            <a:br>
              <a:rPr lang="hr-HR" sz="2800" dirty="0">
                <a:latin typeface="Forte" panose="03060902040502070203" pitchFamily="66" charset="0"/>
              </a:rPr>
            </a:br>
            <a:r>
              <a:rPr lang="hr-HR" sz="2800" dirty="0">
                <a:latin typeface="Forte" panose="03060902040502070203" pitchFamily="66" charset="0"/>
              </a:rPr>
              <a:t>-kanali dijele grad na oko 90 otočića</a:t>
            </a:r>
            <a:br>
              <a:rPr lang="hr-HR" sz="2800" dirty="0">
                <a:latin typeface="Forte" panose="03060902040502070203" pitchFamily="66" charset="0"/>
              </a:rPr>
            </a:br>
            <a:r>
              <a:rPr lang="hr-HR" sz="2800" dirty="0">
                <a:latin typeface="Forte" panose="03060902040502070203" pitchFamily="66" charset="0"/>
              </a:rPr>
              <a:t>--ti kanali i ulice izgrađeni su u 16. i 17.stoljeću</a:t>
            </a:r>
            <a:br>
              <a:rPr lang="hr-HR" sz="2800" dirty="0">
                <a:latin typeface="Forte" panose="03060902040502070203" pitchFamily="66" charset="0"/>
              </a:rPr>
            </a:br>
            <a:r>
              <a:rPr lang="hr-HR" sz="2800" dirty="0">
                <a:latin typeface="Forte" panose="03060902040502070203" pitchFamily="66" charset="0"/>
              </a:rPr>
              <a:t>-2010.g. kanali su upisani na UNESCO-ov popis mjesta svjetske baštine u Europi</a:t>
            </a:r>
            <a:br>
              <a:rPr lang="hr-HR" sz="2800" dirty="0">
                <a:latin typeface="Forte" panose="03060902040502070203" pitchFamily="66" charset="0"/>
              </a:rPr>
            </a:br>
            <a:r>
              <a:rPr lang="hr-HR" sz="2800" dirty="0">
                <a:latin typeface="Forte" panose="03060902040502070203" pitchFamily="66" charset="0"/>
              </a:rPr>
              <a:t>-Amsterdam se naziva ,,Venecijom sjevera”</a:t>
            </a:r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D38AEFD7-AB2E-46F8-B8F3-DB284D3C3A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744372" y="182878"/>
            <a:ext cx="2340475" cy="1325563"/>
          </a:xfr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3F55ABF2-806D-5440-F4DD-7DE196210D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9471347" y="365125"/>
            <a:ext cx="2354491" cy="1765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761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EC20DD1-6C86-0488-2F4A-7FDAC15F9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835" y="2602931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hr-HR" sz="4000" dirty="0">
                <a:latin typeface="Kristen ITC" panose="03050502040202030202" pitchFamily="66" charset="0"/>
              </a:rPr>
              <a:t>Rotterdam</a:t>
            </a:r>
            <a:br>
              <a:rPr lang="hr-HR" dirty="0"/>
            </a:br>
            <a:br>
              <a:rPr lang="hr-HR" dirty="0"/>
            </a:br>
            <a:br>
              <a:rPr lang="hr-HR" dirty="0"/>
            </a:br>
            <a:br>
              <a:rPr lang="hr-HR" dirty="0"/>
            </a:br>
            <a:br>
              <a:rPr lang="hr-HR" dirty="0"/>
            </a:br>
            <a:br>
              <a:rPr lang="hr-HR" dirty="0"/>
            </a:br>
            <a:r>
              <a:rPr lang="hr-HR" dirty="0"/>
              <a:t>-Rotterdam službeno postoji od 1328.god. Kada ga je grof </a:t>
            </a:r>
            <a:r>
              <a:rPr lang="hr-HR" dirty="0" err="1"/>
              <a:t>Willem</a:t>
            </a:r>
            <a:r>
              <a:rPr lang="hr-HR" dirty="0"/>
              <a:t> III. proglasio gradom koji se širio okolo brane na rijeci </a:t>
            </a:r>
            <a:r>
              <a:rPr lang="hr-HR" dirty="0" err="1"/>
              <a:t>Rotte</a:t>
            </a:r>
            <a:r>
              <a:rPr lang="hr-HR" dirty="0"/>
              <a:t> </a:t>
            </a:r>
            <a:br>
              <a:rPr lang="hr-HR" dirty="0"/>
            </a:br>
            <a:r>
              <a:rPr lang="hr-HR" dirty="0"/>
              <a:t>-drugi je po populaciji najveći grad u Nizozemskoj nakon Amsterdama</a:t>
            </a:r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FD412EF7-0DDD-E9FC-BFCD-BB5258AB2E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flipH="1">
            <a:off x="988806" y="1610732"/>
            <a:ext cx="2227729" cy="1654078"/>
          </a:xfr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4B6A5671-402C-8A32-7C35-04183BA482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 flipH="1">
            <a:off x="4303339" y="194695"/>
            <a:ext cx="1792661" cy="1325563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F3269154-63DA-CE6B-B730-EC88098DE5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 flipH="1">
            <a:off x="4174429" y="2016358"/>
            <a:ext cx="1699245" cy="1173147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78D60A12-6EC4-C34C-1A53-7ECD5310F05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 flipH="1">
            <a:off x="6578372" y="1108038"/>
            <a:ext cx="1792661" cy="1494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8503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2BE78DE-7661-C8B3-EE8E-CBBB8BEDF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Calligraphy" panose="03010101010101010101" pitchFamily="66" charset="0"/>
              </a:rPr>
              <a:t>HAAG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6653CA1-4BCD-12CC-1367-38C30E5786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18042"/>
            <a:ext cx="6713668" cy="4358921"/>
          </a:xfrm>
        </p:spPr>
        <p:txBody>
          <a:bodyPr/>
          <a:lstStyle/>
          <a:p>
            <a:r>
              <a:rPr lang="hr-HR" dirty="0"/>
              <a:t>Haag je grad u Nizozemskoj</a:t>
            </a:r>
          </a:p>
          <a:p>
            <a:r>
              <a:rPr lang="hr-HR" dirty="0"/>
              <a:t>Upravno je središte </a:t>
            </a:r>
            <a:r>
              <a:rPr lang="hr-HR" dirty="0" err="1"/>
              <a:t>Nizozemske;a</a:t>
            </a:r>
            <a:r>
              <a:rPr lang="hr-HR" dirty="0"/>
              <a:t> nalazi se u pokrajini Južnoj Nizozemskoj čije je također upravno središte</a:t>
            </a:r>
          </a:p>
          <a:p>
            <a:r>
              <a:rPr lang="hr-HR" dirty="0"/>
              <a:t>Po veličini je treći najveći grad u Nizozemskoj(iza Amsterdama i Rotterdama)</a:t>
            </a:r>
          </a:p>
          <a:p>
            <a:r>
              <a:rPr lang="hr-HR" dirty="0"/>
              <a:t>U Haagu se nalaze Erste </a:t>
            </a:r>
            <a:r>
              <a:rPr lang="hr-HR" dirty="0" err="1"/>
              <a:t>Kamer</a:t>
            </a:r>
            <a:r>
              <a:rPr lang="hr-HR" dirty="0"/>
              <a:t> i </a:t>
            </a:r>
            <a:r>
              <a:rPr lang="hr-HR" dirty="0" err="1"/>
              <a:t>Tweede</a:t>
            </a:r>
            <a:r>
              <a:rPr lang="hr-HR" dirty="0"/>
              <a:t> </a:t>
            </a:r>
            <a:r>
              <a:rPr lang="hr-HR" dirty="0" err="1"/>
              <a:t>Kamer;gornji</a:t>
            </a:r>
            <a:r>
              <a:rPr lang="hr-HR" dirty="0"/>
              <a:t> i donji dom nizozemskog parlamenta</a:t>
            </a:r>
          </a:p>
          <a:p>
            <a:endParaRPr lang="hr-HR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79C88DF4-1128-72F4-31D8-071EF24C6C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6882" y="180181"/>
            <a:ext cx="2628900" cy="1733550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E6DA1D2A-6D2C-F55B-15E1-21C573580B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1554" y="180181"/>
            <a:ext cx="2695575" cy="1695450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0BAA1AC1-2484-3A5D-730F-C2DE9D3829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2116" y="2524125"/>
            <a:ext cx="2533650" cy="18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196308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B4D173B1-EBB0-C10E-710A-2376E4B8D9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096000" y="129151"/>
            <a:ext cx="3103258" cy="2064693"/>
          </a:xfrm>
        </p:spPr>
      </p:pic>
      <p:sp>
        <p:nvSpPr>
          <p:cNvPr id="13" name="Naslov 12">
            <a:extLst>
              <a:ext uri="{FF2B5EF4-FFF2-40B4-BE49-F238E27FC236}">
                <a16:creationId xmlns:a16="http://schemas.microsoft.com/office/drawing/2014/main" id="{903F14F1-69F4-A790-9B49-C5C9201A9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455" y="2728452"/>
            <a:ext cx="10985090" cy="407578"/>
          </a:xfrm>
        </p:spPr>
        <p:txBody>
          <a:bodyPr>
            <a:normAutofit fontScale="90000"/>
          </a:bodyPr>
          <a:lstStyle/>
          <a:p>
            <a:r>
              <a:rPr lang="hr-HR" dirty="0" err="1"/>
              <a:t>Zastava,grb</a:t>
            </a:r>
            <a:r>
              <a:rPr lang="hr-HR" dirty="0"/>
              <a:t> i himna </a:t>
            </a:r>
            <a:br>
              <a:rPr lang="hr-HR" dirty="0"/>
            </a:br>
            <a:br>
              <a:rPr lang="hr-HR" dirty="0"/>
            </a:br>
            <a:r>
              <a:rPr lang="hr-HR" dirty="0">
                <a:latin typeface="Bodoni MT Condensed" panose="02070606080606020203" pitchFamily="18" charset="0"/>
              </a:rPr>
              <a:t>-</a:t>
            </a:r>
            <a:r>
              <a:rPr lang="hr-HR" sz="3600" dirty="0">
                <a:solidFill>
                  <a:srgbClr val="9C5608"/>
                </a:solidFill>
                <a:latin typeface="Bodoni MT Condensed" panose="02070606080606020203" pitchFamily="18" charset="0"/>
              </a:rPr>
              <a:t>zastava Nizozemske najstarija je trobojnica na svijetu koja se još koristi</a:t>
            </a:r>
            <a:br>
              <a:rPr lang="hr-HR" sz="3600" dirty="0">
                <a:solidFill>
                  <a:srgbClr val="9C5608"/>
                </a:solidFill>
                <a:latin typeface="Bodoni MT Condensed" panose="02070606080606020203" pitchFamily="18" charset="0"/>
              </a:rPr>
            </a:br>
            <a:br>
              <a:rPr lang="hr-HR" sz="3600" dirty="0">
                <a:solidFill>
                  <a:srgbClr val="9C5608"/>
                </a:solidFill>
                <a:latin typeface="Bodoni MT Condensed" panose="02070606080606020203" pitchFamily="18" charset="0"/>
              </a:rPr>
            </a:br>
            <a:r>
              <a:rPr lang="hr-HR" sz="3600" dirty="0">
                <a:solidFill>
                  <a:srgbClr val="9C5608"/>
                </a:solidFill>
                <a:latin typeface="Bodoni MT Condensed" panose="02070606080606020203" pitchFamily="18" charset="0"/>
              </a:rPr>
              <a:t>-grb Nizozemske proglašen je 1815.g,kada je poslije Bečkog kongresa ustanovljena monarhija</a:t>
            </a:r>
            <a:br>
              <a:rPr lang="hr-HR" sz="3600" dirty="0">
                <a:solidFill>
                  <a:srgbClr val="9C5608"/>
                </a:solidFill>
                <a:latin typeface="Bodoni MT Condensed" panose="02070606080606020203" pitchFamily="18" charset="0"/>
              </a:rPr>
            </a:br>
            <a:r>
              <a:rPr lang="hr-HR" sz="3600" dirty="0">
                <a:solidFill>
                  <a:srgbClr val="9C5608"/>
                </a:solidFill>
                <a:latin typeface="Bodoni MT Condensed" panose="02070606080606020203" pitchFamily="18" charset="0"/>
              </a:rPr>
              <a:t>  </a:t>
            </a:r>
            <a:br>
              <a:rPr lang="hr-HR" sz="3600" dirty="0">
                <a:solidFill>
                  <a:srgbClr val="9C5608"/>
                </a:solidFill>
                <a:latin typeface="Bodoni MT Condensed" panose="02070606080606020203" pitchFamily="18" charset="0"/>
              </a:rPr>
            </a:br>
            <a:r>
              <a:rPr lang="hr-HR" sz="3600" dirty="0">
                <a:solidFill>
                  <a:srgbClr val="9C5608"/>
                </a:solidFill>
                <a:highlight>
                  <a:srgbClr val="808080"/>
                </a:highlight>
                <a:latin typeface="Bodoni MT Condensed" panose="02070606080606020203" pitchFamily="18" charset="0"/>
              </a:rPr>
              <a:t>-</a:t>
            </a:r>
            <a:r>
              <a:rPr lang="hr-HR" sz="3600" dirty="0" err="1">
                <a:solidFill>
                  <a:srgbClr val="9C5608"/>
                </a:solidFill>
                <a:highlight>
                  <a:srgbClr val="808080"/>
                </a:highlight>
                <a:latin typeface="Bodoni MT Condensed" panose="02070606080606020203" pitchFamily="18" charset="0"/>
              </a:rPr>
              <a:t>Wilhelmus</a:t>
            </a:r>
            <a:r>
              <a:rPr lang="hr-HR" sz="3600" dirty="0">
                <a:solidFill>
                  <a:srgbClr val="9C5608"/>
                </a:solidFill>
                <a:highlight>
                  <a:srgbClr val="808080"/>
                </a:highlight>
                <a:latin typeface="Bodoni MT Condensed" panose="02070606080606020203" pitchFamily="18" charset="0"/>
              </a:rPr>
              <a:t> </a:t>
            </a:r>
            <a:r>
              <a:rPr lang="hr-HR" sz="3600" dirty="0">
                <a:solidFill>
                  <a:srgbClr val="9C5608"/>
                </a:solidFill>
                <a:latin typeface="Bodoni MT Condensed" panose="02070606080606020203" pitchFamily="18" charset="0"/>
              </a:rPr>
              <a:t>je nizozemska himna sastoji se od 15 strofa, iako se u većini slučajeva izvode samo prva i šesta</a:t>
            </a:r>
          </a:p>
        </p:txBody>
      </p:sp>
      <p:pic>
        <p:nvPicPr>
          <p:cNvPr id="15" name="Slika 14">
            <a:extLst>
              <a:ext uri="{FF2B5EF4-FFF2-40B4-BE49-F238E27FC236}">
                <a16:creationId xmlns:a16="http://schemas.microsoft.com/office/drawing/2014/main" id="{1FD7AA08-E781-C068-A94B-30B2DDBA84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9556955" y="294426"/>
            <a:ext cx="2344993" cy="2064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8979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1D2A91F-9D63-01F4-4D0E-0F918F587D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Zanimljivosti:</a:t>
            </a:r>
          </a:p>
        </p:txBody>
      </p:sp>
      <p:sp>
        <p:nvSpPr>
          <p:cNvPr id="8" name="Rezervirano mjesto sadržaja 7">
            <a:extLst>
              <a:ext uri="{FF2B5EF4-FFF2-40B4-BE49-F238E27FC236}">
                <a16:creationId xmlns:a16="http://schemas.microsoft.com/office/drawing/2014/main" id="{D95A97D8-1358-9BAB-C546-4869EEE6AE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5781"/>
            <a:ext cx="6019800" cy="4171182"/>
          </a:xfrm>
        </p:spPr>
        <p:txBody>
          <a:bodyPr>
            <a:normAutofit lnSpcReduction="10000"/>
          </a:bodyPr>
          <a:lstStyle/>
          <a:p>
            <a:pPr algn="l"/>
            <a:r>
              <a:rPr lang="hr-HR" b="0" i="0" dirty="0">
                <a:solidFill>
                  <a:srgbClr val="4D5156"/>
                </a:solidFill>
                <a:effectLst/>
                <a:latin typeface="Lucida Calligraphy" panose="03010101010101010101" pitchFamily="66" charset="0"/>
              </a:rPr>
              <a:t>Vincent van Gogh</a:t>
            </a:r>
            <a:r>
              <a:rPr lang="hr-HR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, nizozemski slikar, grafičar i crtač; </a:t>
            </a:r>
            <a:r>
              <a:rPr lang="hr-HR" b="0" i="0" dirty="0" err="1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postimpresionist</a:t>
            </a:r>
            <a:r>
              <a:rPr lang="hr-HR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 koji se smatra jednim od najslavnijih i najutjecajnijih osoba u povijesti umjetnosti Zapada</a:t>
            </a:r>
          </a:p>
          <a:p>
            <a:pPr algn="l"/>
            <a:r>
              <a:rPr lang="hr-HR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Rođenje: </a:t>
            </a:r>
            <a:r>
              <a:rPr lang="hr-HR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30. ožujka 1853., </a:t>
            </a:r>
            <a:r>
              <a:rPr lang="hr-HR" b="0" i="0" u="none" strike="noStrike" dirty="0" err="1">
                <a:solidFill>
                  <a:srgbClr val="1A0DAB"/>
                </a:solidFill>
                <a:effectLst/>
                <a:latin typeface="arial" panose="020B0604020202020204" pitchFamily="34" charset="0"/>
                <a:hlinkClick r:id="rId2"/>
              </a:rPr>
              <a:t>Zundert</a:t>
            </a:r>
            <a:r>
              <a:rPr lang="hr-HR" b="0" i="0" u="none" strike="noStrike" dirty="0">
                <a:solidFill>
                  <a:srgbClr val="1A0DAB"/>
                </a:solidFill>
                <a:effectLst/>
                <a:latin typeface="arial" panose="020B0604020202020204" pitchFamily="34" charset="0"/>
                <a:hlinkClick r:id="rId2"/>
              </a:rPr>
              <a:t>, Nizozemska</a:t>
            </a:r>
            <a:endParaRPr lang="hr-HR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hr-HR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Preminuo: </a:t>
            </a:r>
            <a:r>
              <a:rPr lang="hr-HR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29. srpnja 1890., </a:t>
            </a:r>
            <a:r>
              <a:rPr lang="hr-HR" b="0" i="0" u="none" strike="noStrike" dirty="0" err="1">
                <a:solidFill>
                  <a:srgbClr val="1A0DAB"/>
                </a:solidFill>
                <a:effectLst/>
                <a:latin typeface="arial" panose="020B0604020202020204" pitchFamily="34" charset="0"/>
                <a:hlinkClick r:id="rId3"/>
              </a:rPr>
              <a:t>Auvers</a:t>
            </a:r>
            <a:r>
              <a:rPr lang="hr-HR" b="0" i="0" u="none" strike="noStrike" dirty="0">
                <a:solidFill>
                  <a:srgbClr val="1A0DAB"/>
                </a:solidFill>
                <a:effectLst/>
                <a:latin typeface="arial" panose="020B0604020202020204" pitchFamily="34" charset="0"/>
                <a:hlinkClick r:id="rId3"/>
              </a:rPr>
              <a:t>-sur-</a:t>
            </a:r>
            <a:r>
              <a:rPr lang="hr-HR" b="0" i="0" u="none" strike="noStrike" dirty="0" err="1">
                <a:solidFill>
                  <a:srgbClr val="1A0DAB"/>
                </a:solidFill>
                <a:effectLst/>
                <a:latin typeface="arial" panose="020B0604020202020204" pitchFamily="34" charset="0"/>
                <a:hlinkClick r:id="rId3"/>
              </a:rPr>
              <a:t>Oise</a:t>
            </a:r>
            <a:r>
              <a:rPr lang="hr-HR" b="0" i="0" u="none" strike="noStrike" dirty="0">
                <a:solidFill>
                  <a:srgbClr val="1A0DAB"/>
                </a:solidFill>
                <a:effectLst/>
                <a:latin typeface="arial" panose="020B0604020202020204" pitchFamily="34" charset="0"/>
                <a:hlinkClick r:id="rId3"/>
              </a:rPr>
              <a:t>, Francuska</a:t>
            </a:r>
            <a:endParaRPr lang="hr-HR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endParaRPr lang="hr-HR" dirty="0"/>
          </a:p>
        </p:txBody>
      </p:sp>
      <p:pic>
        <p:nvPicPr>
          <p:cNvPr id="13" name="Slika 12">
            <a:extLst>
              <a:ext uri="{FF2B5EF4-FFF2-40B4-BE49-F238E27FC236}">
                <a16:creationId xmlns:a16="http://schemas.microsoft.com/office/drawing/2014/main" id="{473ABCC8-F692-2875-A40C-EE2D9E406E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357625" y="1353267"/>
            <a:ext cx="3187471" cy="3904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446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A927C8C-7A29-D2E9-8D6A-52162EA967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665" y="1179870"/>
            <a:ext cx="10515600" cy="4259673"/>
          </a:xfrm>
        </p:spPr>
        <p:txBody>
          <a:bodyPr/>
          <a:lstStyle/>
          <a:p>
            <a:pPr lvl="2"/>
            <a:r>
              <a:rPr lang="hr-HR" sz="3600" dirty="0">
                <a:solidFill>
                  <a:schemeClr val="accent4">
                    <a:lumMod val="40000"/>
                    <a:lumOff val="60000"/>
                  </a:schemeClr>
                </a:solidFill>
                <a:latin typeface="Berlin Sans FB" panose="020E0602020502020306" pitchFamily="34" charset="0"/>
              </a:rPr>
              <a:t>Nizozemska je vrlo poznata po proizvodnji sira(jedni od najpoznatijih nizozemskih sireva su </a:t>
            </a:r>
            <a:r>
              <a:rPr lang="hr-HR" sz="3600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Berlin Sans FB" panose="020E0602020502020306" pitchFamily="34" charset="0"/>
              </a:rPr>
              <a:t>gouda</a:t>
            </a:r>
            <a:r>
              <a:rPr lang="hr-HR" sz="3600" dirty="0">
                <a:solidFill>
                  <a:schemeClr val="accent4">
                    <a:lumMod val="40000"/>
                    <a:lumOff val="60000"/>
                  </a:schemeClr>
                </a:solidFill>
                <a:latin typeface="Berlin Sans FB" panose="020E0602020502020306" pitchFamily="34" charset="0"/>
              </a:rPr>
              <a:t> i ementaler)….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7C68F9E6-D544-5E3B-54EA-4E754CD6C5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687506" y="3309706"/>
            <a:ext cx="2566219" cy="2462971"/>
          </a:xfrm>
          <a:prstGeom prst="rect">
            <a:avLst/>
          </a:prstGeom>
          <a:gradFill>
            <a:gsLst>
              <a:gs pos="66193">
                <a:srgbClr val="EAB0F4"/>
              </a:gs>
              <a:gs pos="37000">
                <a:srgbClr val="F8C5FD"/>
              </a:gs>
              <a:gs pos="0">
                <a:schemeClr val="accent1">
                  <a:lumMod val="5000"/>
                  <a:lumOff val="95000"/>
                </a:schemeClr>
              </a:gs>
              <a:gs pos="96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0EC755A2-1EEC-ED23-9213-857379AD0F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445479" y="3309706"/>
            <a:ext cx="3833488" cy="2566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5381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6193">
              <a:srgbClr val="EAB0F4"/>
            </a:gs>
            <a:gs pos="37000">
              <a:srgbClr val="F8C5FD"/>
            </a:gs>
            <a:gs pos="0">
              <a:schemeClr val="accent1">
                <a:lumMod val="5000"/>
                <a:lumOff val="95000"/>
              </a:schemeClr>
            </a:gs>
            <a:gs pos="96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30CC1CD-9975-C24D-1447-163F42F89F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168" y="433143"/>
            <a:ext cx="4928419" cy="5811838"/>
          </a:xfrm>
        </p:spPr>
        <p:txBody>
          <a:bodyPr>
            <a:normAutofit lnSpcReduction="10000"/>
          </a:bodyPr>
          <a:lstStyle/>
          <a:p>
            <a:r>
              <a:rPr lang="hr-HR" dirty="0">
                <a:solidFill>
                  <a:srgbClr val="FF7C80"/>
                </a:solidFill>
              </a:rPr>
              <a:t>Nizozemska je također velik proizvođač cvijeća-posebice tulipana</a:t>
            </a:r>
          </a:p>
          <a:p>
            <a:r>
              <a:rPr lang="hr-HR" dirty="0">
                <a:latin typeface="Snap ITC" panose="04040A07060A02020202" pitchFamily="82" charset="0"/>
              </a:rPr>
              <a:t>KEUKENHOF-botanički vrtovi-</a:t>
            </a:r>
          </a:p>
          <a:p>
            <a:pPr marL="0" indent="0">
              <a:buNone/>
            </a:pPr>
            <a:r>
              <a:rPr lang="hr-HR" dirty="0"/>
              <a:t>---</a:t>
            </a:r>
            <a:r>
              <a:rPr lang="hr-HR" b="0" i="0" dirty="0" err="1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Keukenhof</a:t>
            </a:r>
            <a:r>
              <a:rPr lang="hr-HR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, također poznat kao </a:t>
            </a:r>
            <a:r>
              <a:rPr lang="hr-HR" b="0" i="1" u="sng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Vrt Europe</a:t>
            </a:r>
            <a:r>
              <a:rPr lang="hr-HR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, jedan je od </a:t>
            </a:r>
            <a:r>
              <a:rPr lang="hr-HR" b="1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najvećih cvjetnih vrtova na svijetu</a:t>
            </a:r>
            <a:r>
              <a:rPr lang="hr-HR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, koji se nalazi u općini </a:t>
            </a:r>
            <a:r>
              <a:rPr lang="hr-HR" b="0" i="0" dirty="0" err="1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Lisse</a:t>
            </a:r>
            <a:r>
              <a:rPr lang="hr-HR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, u Nizozemskoj. Prema službenim stranicama, park </a:t>
            </a:r>
            <a:r>
              <a:rPr lang="hr-HR" b="0" i="0" dirty="0" err="1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Keukenhof</a:t>
            </a:r>
            <a:r>
              <a:rPr lang="hr-HR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 pokriva površinu od 32 hektara, a u vrtovima se godišnje posadi oko 7 milijuna lukovica cvijeća.</a:t>
            </a:r>
            <a:endParaRPr lang="hr-HR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9DFE5677-245C-80FC-74E5-FCB2555341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flipH="1">
            <a:off x="7500139" y="4398491"/>
            <a:ext cx="3068309" cy="2045539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FA2DFE86-0CE5-7DA4-10BB-751EDF64A0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 flipH="1">
            <a:off x="6096000" y="2315495"/>
            <a:ext cx="3068308" cy="2047135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6A04B8B0-E125-08C3-EB3A-2761B14B193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 flipH="1">
            <a:off x="9535798" y="2542297"/>
            <a:ext cx="2484136" cy="1656091"/>
          </a:xfrm>
          <a:prstGeom prst="rect">
            <a:avLst/>
          </a:prstGeom>
        </p:spPr>
      </p:pic>
      <p:pic>
        <p:nvPicPr>
          <p:cNvPr id="14" name="Slika 13">
            <a:extLst>
              <a:ext uri="{FF2B5EF4-FFF2-40B4-BE49-F238E27FC236}">
                <a16:creationId xmlns:a16="http://schemas.microsoft.com/office/drawing/2014/main" id="{5570F922-CF6A-32FF-3498-D74FA81FF69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 flipH="1">
            <a:off x="8077541" y="188144"/>
            <a:ext cx="3785320" cy="2127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5183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434</Words>
  <Application>Microsoft Office PowerPoint</Application>
  <PresentationFormat>Široki zaslon</PresentationFormat>
  <Paragraphs>24</Paragraphs>
  <Slides>10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12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10</vt:i4>
      </vt:variant>
    </vt:vector>
  </HeadingPairs>
  <TitlesOfParts>
    <vt:vector size="23" baseType="lpstr">
      <vt:lpstr>Algerian</vt:lpstr>
      <vt:lpstr>arial</vt:lpstr>
      <vt:lpstr>arial</vt:lpstr>
      <vt:lpstr>Berlin Sans FB</vt:lpstr>
      <vt:lpstr>Bodoni MT Condensed</vt:lpstr>
      <vt:lpstr>Calibri</vt:lpstr>
      <vt:lpstr>Calibri Light</vt:lpstr>
      <vt:lpstr>Curlz MT</vt:lpstr>
      <vt:lpstr>Forte</vt:lpstr>
      <vt:lpstr>Kristen ITC</vt:lpstr>
      <vt:lpstr>Lucida Calligraphy</vt:lpstr>
      <vt:lpstr>Snap ITC</vt:lpstr>
      <vt:lpstr>Tema sustava Office</vt:lpstr>
      <vt:lpstr>Nizozemska</vt:lpstr>
      <vt:lpstr>PowerPoint prezentacija</vt:lpstr>
      <vt:lpstr>Amsterdam   -glavni i najveći grad Nizozemske -kroz grad prolazi oko 160 kanala ; čine mrežu kanala na zapadnom i južnom dijelu srednjovjekovne jezgre Amsterdama s lukom-ovime omogućeno pravilno širenje grada izvan njegovih povijesnih zidina ; Singelgrachta -kanali dijele grad na oko 90 otočića --ti kanali i ulice izgrađeni su u 16. i 17.stoljeću -2010.g. kanali su upisani na UNESCO-ov popis mjesta svjetske baštine u Europi -Amsterdam se naziva ,,Venecijom sjevera”</vt:lpstr>
      <vt:lpstr>Rotterdam      -Rotterdam službeno postoji od 1328.god. Kada ga je grof Willem III. proglasio gradom koji se širio okolo brane na rijeci Rotte  -drugi je po populaciji najveći grad u Nizozemskoj nakon Amsterdama</vt:lpstr>
      <vt:lpstr>HAAG</vt:lpstr>
      <vt:lpstr>Zastava,grb i himna   -zastava Nizozemske najstarija je trobojnica na svijetu koja se još koristi  -grb Nizozemske proglašen je 1815.g,kada je poslije Bečkog kongresa ustanovljena monarhija    -Wilhelmus je nizozemska himna sastoji se od 15 strofa, iako se u većini slučajeva izvode samo prva i šesta</vt:lpstr>
      <vt:lpstr>Zanimljivosti:</vt:lpstr>
      <vt:lpstr>PowerPoint prezentacija</vt:lpstr>
      <vt:lpstr>PowerPoint prezentacija</vt:lpstr>
      <vt:lpstr>KRAJ!!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Nizozemska</dc:title>
  <dc:creator>Magdalena</dc:creator>
  <cp:lastModifiedBy>Magdalena</cp:lastModifiedBy>
  <cp:revision>1</cp:revision>
  <dcterms:created xsi:type="dcterms:W3CDTF">2023-05-02T15:35:42Z</dcterms:created>
  <dcterms:modified xsi:type="dcterms:W3CDTF">2023-05-02T19:03:19Z</dcterms:modified>
</cp:coreProperties>
</file>