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1304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144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3291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2064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960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154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734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68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47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65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672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C94A-B985-4E93-A66B-0734CA135851}" type="datetimeFigureOut">
              <a:rPr lang="hr-HR" smtClean="0"/>
              <a:t>10.5.2023.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F8A78-7ECD-421B-9416-6E8B375962C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6722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ITALIJA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latin typeface="Harlow Solid Italic" panose="04030604020F02020D02" pitchFamily="82" charset="0"/>
              </a:rPr>
              <a:t>-</a:t>
            </a:r>
            <a:r>
              <a:rPr lang="hr-HR" dirty="0" smtClean="0">
                <a:latin typeface="Calisto MT" panose="02040603050505030304" pitchFamily="18" charset="0"/>
              </a:rPr>
              <a:t>PROPUTUJMO ITALIJOM POMOĆU PREZENTACIJE-</a:t>
            </a:r>
            <a:endParaRPr lang="hr-HR" dirty="0">
              <a:latin typeface="Harlow Solid Italic" panose="04030604020F02020D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6056"/>
            <a:ext cx="12192000" cy="2851944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9811401" y="6241534"/>
            <a:ext cx="1992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dirty="0"/>
              <a:t>Gabrijela Spajić,7.A</a:t>
            </a:r>
          </a:p>
        </p:txBody>
      </p:sp>
    </p:spTree>
    <p:extLst>
      <p:ext uri="{BB962C8B-B14F-4D97-AF65-F5344CB8AC3E}">
        <p14:creationId xmlns:p14="http://schemas.microsoft.com/office/powerpoint/2010/main" val="3050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Copperplate Gothic Bold" panose="020E0705020206020404" pitchFamily="34" charset="0"/>
              </a:rPr>
              <a:t>ZANIMLJIVOSTI ITALIJE</a:t>
            </a:r>
            <a:endParaRPr lang="hr-HR" dirty="0">
              <a:latin typeface="Copperplate Gothic Bold" panose="020E07050202060204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+mj-lt"/>
              </a:rPr>
              <a:t>Italija ima više UNESCO zaštićenih spomenika nego bilo koja druga zemlja na svijetu.</a:t>
            </a:r>
          </a:p>
          <a:p>
            <a:r>
              <a:rPr lang="hr-HR" dirty="0" smtClean="0">
                <a:latin typeface="+mj-lt"/>
              </a:rPr>
              <a:t>Vilica je najprije postala popularna u Italiji, zato što je omogućavala stanovnicima Italije lakše </a:t>
            </a:r>
            <a:r>
              <a:rPr lang="hr-HR" dirty="0" err="1" smtClean="0">
                <a:latin typeface="+mj-lt"/>
              </a:rPr>
              <a:t>uvrćati</a:t>
            </a:r>
            <a:r>
              <a:rPr lang="hr-HR" dirty="0" smtClean="0">
                <a:latin typeface="+mj-lt"/>
              </a:rPr>
              <a:t> špagete</a:t>
            </a:r>
          </a:p>
          <a:p>
            <a:r>
              <a:rPr lang="hr-HR" dirty="0" smtClean="0">
                <a:latin typeface="+mj-lt"/>
              </a:rPr>
              <a:t>Zakon nalaže da sve gondole u Veneciji moraju biti crne boje</a:t>
            </a:r>
          </a:p>
          <a:p>
            <a:r>
              <a:rPr lang="hr-HR" dirty="0" smtClean="0">
                <a:latin typeface="+mj-lt"/>
              </a:rPr>
              <a:t>Prva </a:t>
            </a:r>
            <a:r>
              <a:rPr lang="hr-HR" dirty="0" err="1" smtClean="0">
                <a:latin typeface="+mj-lt"/>
              </a:rPr>
              <a:t>pizza</a:t>
            </a:r>
            <a:r>
              <a:rPr lang="hr-HR" dirty="0" smtClean="0">
                <a:latin typeface="+mj-lt"/>
              </a:rPr>
              <a:t> u Italiji nastala je u 19 st.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7812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80090" y="572751"/>
            <a:ext cx="10515600" cy="1325563"/>
          </a:xfrm>
        </p:spPr>
        <p:txBody>
          <a:bodyPr/>
          <a:lstStyle/>
          <a:p>
            <a:r>
              <a:rPr lang="hr-HR" dirty="0" smtClean="0"/>
              <a:t>-KOLOSEUM-</a:t>
            </a:r>
            <a:endParaRPr lang="hr-HR" dirty="0"/>
          </a:p>
        </p:txBody>
      </p:sp>
      <p:pic>
        <p:nvPicPr>
          <p:cNvPr id="1026" name="Picture 2" descr="Kolosej – Wikipedij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07" y="1898314"/>
            <a:ext cx="6168916" cy="3619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6700346" y="1374787"/>
            <a:ext cx="5412827" cy="2929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err="1">
                <a:solidFill>
                  <a:srgbClr val="202122"/>
                </a:solidFill>
                <a:latin typeface="Arial" panose="020B0604020202020204" pitchFamily="34" charset="0"/>
              </a:rPr>
              <a:t>Kolosej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 (</a:t>
            </a:r>
            <a:r>
              <a:rPr lang="hr-HR" dirty="0" err="1">
                <a:solidFill>
                  <a:srgbClr val="202122"/>
                </a:solidFill>
                <a:latin typeface="Arial" panose="020B0604020202020204" pitchFamily="34" charset="0"/>
              </a:rPr>
              <a:t>Koloseum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, izvorno: </a:t>
            </a:r>
            <a:r>
              <a:rPr lang="hr-HR" dirty="0" err="1">
                <a:solidFill>
                  <a:srgbClr val="202122"/>
                </a:solidFill>
                <a:latin typeface="Arial" panose="020B0604020202020204" pitchFamily="34" charset="0"/>
              </a:rPr>
              <a:t>Colosseum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), izvorno nazvan "Amfiteatar </a:t>
            </a:r>
            <a:r>
              <a:rPr lang="hr-HR" dirty="0" err="1">
                <a:solidFill>
                  <a:srgbClr val="202122"/>
                </a:solidFill>
                <a:latin typeface="Arial" panose="020B0604020202020204" pitchFamily="34" charset="0"/>
              </a:rPr>
              <a:t>Flavijevaca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", </a:t>
            </a:r>
            <a:r>
              <a:rPr lang="hr-HR" dirty="0" smtClean="0">
                <a:solidFill>
                  <a:srgbClr val="202122"/>
                </a:solidFill>
                <a:latin typeface="Arial" panose="020B0604020202020204" pitchFamily="34" charset="0"/>
              </a:rPr>
              <a:t>je Amfiteatar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 u </a:t>
            </a:r>
            <a:r>
              <a:rPr lang="hr-HR" dirty="0" smtClean="0">
                <a:solidFill>
                  <a:srgbClr val="202122"/>
                </a:solidFill>
                <a:latin typeface="Arial" panose="020B0604020202020204" pitchFamily="34" charset="0"/>
              </a:rPr>
              <a:t>Rimu. 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Ime je dobio po kolosalnoj skulpturi </a:t>
            </a:r>
            <a:r>
              <a:rPr lang="hr-HR" dirty="0" smtClean="0">
                <a:solidFill>
                  <a:srgbClr val="202122"/>
                </a:solidFill>
                <a:latin typeface="Arial" panose="020B0604020202020204" pitchFamily="34" charset="0"/>
              </a:rPr>
              <a:t>cara Nerona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 koja se nalazila ispred amfiteatra. U </a:t>
            </a:r>
            <a:r>
              <a:rPr lang="hr-HR" dirty="0" err="1">
                <a:solidFill>
                  <a:srgbClr val="202122"/>
                </a:solidFill>
                <a:latin typeface="Arial" panose="020B0604020202020204" pitchFamily="34" charset="0"/>
              </a:rPr>
              <a:t>Koloseju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 su </a:t>
            </a:r>
            <a:r>
              <a:rPr lang="hr-HR" dirty="0" smtClean="0">
                <a:solidFill>
                  <a:srgbClr val="202122"/>
                </a:solidFill>
                <a:latin typeface="Arial" panose="020B0604020202020204" pitchFamily="34" charset="0"/>
              </a:rPr>
              <a:t>održavane </a:t>
            </a:r>
            <a:r>
              <a:rPr lang="hr-HR" dirty="0" err="1" smtClean="0">
                <a:solidFill>
                  <a:srgbClr val="202122"/>
                </a:solidFill>
                <a:latin typeface="Arial" panose="020B0604020202020204" pitchFamily="34" charset="0"/>
              </a:rPr>
              <a:t>gladijatorske</a:t>
            </a:r>
            <a:r>
              <a:rPr lang="hr-HR" dirty="0" smtClean="0">
                <a:solidFill>
                  <a:srgbClr val="202122"/>
                </a:solidFill>
                <a:latin typeface="Arial" panose="020B0604020202020204" pitchFamily="34" charset="0"/>
              </a:rPr>
              <a:t> borbe, 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koje je moglo pratiti 50 000 gledatelja. Održavale su se i borbe </a:t>
            </a:r>
            <a:r>
              <a:rPr lang="hr-HR" dirty="0" smtClean="0">
                <a:solidFill>
                  <a:srgbClr val="202122"/>
                </a:solidFill>
                <a:latin typeface="Arial" panose="020B0604020202020204" pitchFamily="34" charset="0"/>
              </a:rPr>
              <a:t>sa životinjama rijetko 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kada borbe s brodovima. U slučaju požara </a:t>
            </a:r>
            <a:r>
              <a:rPr lang="hr-HR" dirty="0" err="1">
                <a:solidFill>
                  <a:srgbClr val="202122"/>
                </a:solidFill>
                <a:latin typeface="Arial" panose="020B0604020202020204" pitchFamily="34" charset="0"/>
              </a:rPr>
              <a:t>Kolosej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 bi se ispraznio za 10 minuta. </a:t>
            </a:r>
            <a:r>
              <a:rPr lang="hr-HR" dirty="0" err="1">
                <a:solidFill>
                  <a:srgbClr val="202122"/>
                </a:solidFill>
                <a:latin typeface="Arial" panose="020B0604020202020204" pitchFamily="34" charset="0"/>
              </a:rPr>
              <a:t>Kolosej</a:t>
            </a:r>
            <a:r>
              <a:rPr lang="hr-HR" dirty="0">
                <a:solidFill>
                  <a:srgbClr val="202122"/>
                </a:solidFill>
                <a:latin typeface="Arial" panose="020B0604020202020204" pitchFamily="34" charset="0"/>
              </a:rPr>
              <a:t> je 2007. uvršten među novih 7 svjetskih čuda.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897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-POVIJEST ITALIJE-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5669" y="1450427"/>
            <a:ext cx="10896599" cy="4931487"/>
          </a:xfrm>
        </p:spPr>
        <p:txBody>
          <a:bodyPr/>
          <a:lstStyle/>
          <a:p>
            <a:r>
              <a:rPr lang="hr-HR" b="1" dirty="0"/>
              <a:t>Povijest Italije</a:t>
            </a:r>
            <a:r>
              <a:rPr lang="hr-HR" dirty="0"/>
              <a:t> je povijest naroda koji su naseljavali područja današnje Republike </a:t>
            </a:r>
            <a:r>
              <a:rPr lang="hr-HR" dirty="0" smtClean="0"/>
              <a:t>Italije</a:t>
            </a:r>
            <a:r>
              <a:rPr lang="hr-HR" dirty="0"/>
              <a:t> i povijest naroda Talijana od prapovijesti do danas.</a:t>
            </a:r>
          </a:p>
        </p:txBody>
      </p:sp>
      <p:pic>
        <p:nvPicPr>
          <p:cNvPr id="2050" name="Picture 2" descr="Povijest Italije – Wikiped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893" y="2559804"/>
            <a:ext cx="2310833" cy="329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0774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-MODA-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239109" y="583324"/>
            <a:ext cx="12467897" cy="5183735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</p:txBody>
      </p:sp>
      <p:sp>
        <p:nvSpPr>
          <p:cNvPr id="10" name="Rezervirano mjesto sadržaja 3"/>
          <p:cNvSpPr txBox="1">
            <a:spLocks/>
          </p:cNvSpPr>
          <p:nvPr/>
        </p:nvSpPr>
        <p:spPr>
          <a:xfrm>
            <a:off x="838200" y="2149704"/>
            <a:ext cx="5537200" cy="32731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r-HR" dirty="0" smtClean="0">
                <a:solidFill>
                  <a:srgbClr val="262626"/>
                </a:solidFill>
                <a:latin typeface="Georgia" panose="02040502050405020303" pitchFamily="18" charset="0"/>
              </a:rPr>
              <a:t>Monitor, i time čak nadmašuje svoje relativne gradove.</a:t>
            </a:r>
          </a:p>
          <a:p>
            <a:r>
              <a:rPr lang="hr-HR" dirty="0">
                <a:solidFill>
                  <a:srgbClr val="262626"/>
                </a:solidFill>
                <a:latin typeface="Georgia" panose="02040502050405020303" pitchFamily="18" charset="0"/>
              </a:rPr>
              <a:t>Milano je međunarodno priznat kao jedan od najvažnijih svjetskih modnih metropola, uz Pariz, New York, Rim</a:t>
            </a:r>
            <a:r>
              <a:rPr lang="hr-HR" dirty="0" smtClean="0">
                <a:solidFill>
                  <a:srgbClr val="262626"/>
                </a:solidFill>
                <a:latin typeface="Georgia" panose="02040502050405020303" pitchFamily="18" charset="0"/>
              </a:rPr>
              <a:t>,. </a:t>
            </a:r>
            <a:r>
              <a:rPr lang="hr-HR" dirty="0">
                <a:solidFill>
                  <a:srgbClr val="262626"/>
                </a:solidFill>
                <a:latin typeface="Georgia" panose="02040502050405020303" pitchFamily="18" charset="0"/>
              </a:rPr>
              <a:t>2009. godine, Milano je bio proglašen “modnim </a:t>
            </a:r>
            <a:r>
              <a:rPr lang="hr-HR" dirty="0" err="1" smtClean="0">
                <a:solidFill>
                  <a:srgbClr val="262626"/>
                </a:solidFill>
                <a:latin typeface="Georgia" panose="02040502050405020303" pitchFamily="18" charset="0"/>
              </a:rPr>
              <a:t>kapital</a:t>
            </a:r>
            <a:r>
              <a:rPr lang="hr-HR" dirty="0" err="1">
                <a:solidFill>
                  <a:srgbClr val="262626"/>
                </a:solidFill>
                <a:latin typeface="Georgia" panose="02040502050405020303" pitchFamily="18" charset="0"/>
              </a:rPr>
              <a:t>London</a:t>
            </a:r>
            <a:r>
              <a:rPr lang="hr-HR" dirty="0">
                <a:solidFill>
                  <a:srgbClr val="262626"/>
                </a:solidFill>
                <a:latin typeface="Georgia" panose="02040502050405020303" pitchFamily="18" charset="0"/>
              </a:rPr>
              <a:t> i </a:t>
            </a:r>
            <a:r>
              <a:rPr lang="hr-HR" dirty="0" err="1">
                <a:solidFill>
                  <a:srgbClr val="262626"/>
                </a:solidFill>
                <a:latin typeface="Georgia" panose="02040502050405020303" pitchFamily="18" charset="0"/>
              </a:rPr>
              <a:t>Tokio</a:t>
            </a:r>
            <a:r>
              <a:rPr lang="hr-HR" dirty="0" err="1" smtClean="0">
                <a:solidFill>
                  <a:srgbClr val="262626"/>
                </a:solidFill>
                <a:latin typeface="Georgia" panose="02040502050405020303" pitchFamily="18" charset="0"/>
              </a:rPr>
              <a:t>om</a:t>
            </a:r>
            <a:r>
              <a:rPr lang="hr-HR" dirty="0" smtClean="0">
                <a:solidFill>
                  <a:srgbClr val="262626"/>
                </a:solidFill>
                <a:latin typeface="Georgia" panose="02040502050405020303" pitchFamily="18" charset="0"/>
              </a:rPr>
              <a:t> </a:t>
            </a:r>
            <a:r>
              <a:rPr lang="hr-HR" dirty="0">
                <a:solidFill>
                  <a:srgbClr val="262626"/>
                </a:solidFill>
                <a:latin typeface="Georgia" panose="02040502050405020303" pitchFamily="18" charset="0"/>
              </a:rPr>
              <a:t>u svijetu” od strane Global </a:t>
            </a:r>
            <a:r>
              <a:rPr lang="hr-HR" dirty="0" err="1">
                <a:solidFill>
                  <a:srgbClr val="262626"/>
                </a:solidFill>
                <a:latin typeface="Georgia" panose="02040502050405020303" pitchFamily="18" charset="0"/>
              </a:rPr>
              <a:t>Language</a:t>
            </a:r>
            <a:r>
              <a:rPr lang="hr-HR" dirty="0">
                <a:solidFill>
                  <a:srgbClr val="262626"/>
                </a:solidFill>
                <a:latin typeface="Georgia" panose="02040502050405020303" pitchFamily="18" charset="0"/>
              </a:rPr>
              <a:t> 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pic>
        <p:nvPicPr>
          <p:cNvPr id="11" name="Picture 4" descr="Zašto je Italija zemlja najvećih brendova? - RIO priče s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402" y="1690688"/>
            <a:ext cx="5105400" cy="3505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2314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-HRANA-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Italija je poznata po mnogim jelima. Neki od njih </a:t>
            </a:r>
            <a:r>
              <a:rPr lang="hr-HR" dirty="0" err="1" smtClean="0"/>
              <a:t>su:pizza,špageti,lazanje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Italija je također poznata po mnogim pićima, kao što </a:t>
            </a:r>
            <a:r>
              <a:rPr lang="hr-HR" dirty="0" err="1" smtClean="0"/>
              <a:t>su:Grapa,Esspreso</a:t>
            </a:r>
            <a:r>
              <a:rPr lang="hr-HR" dirty="0" smtClean="0"/>
              <a:t>…</a:t>
            </a:r>
          </a:p>
          <a:p>
            <a:pPr marL="0" indent="0">
              <a:buNone/>
            </a:pPr>
            <a:endParaRPr lang="hr-HR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70950" y="1070768"/>
            <a:ext cx="2705100" cy="16859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3944174"/>
            <a:ext cx="3035300" cy="201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97491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147</Words>
  <Application>Microsoft Office PowerPoint</Application>
  <PresentationFormat>Široki zaslon</PresentationFormat>
  <Paragraphs>18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Calisto MT</vt:lpstr>
      <vt:lpstr>Copperplate Gothic Bold</vt:lpstr>
      <vt:lpstr>Georgia</vt:lpstr>
      <vt:lpstr>Harlow Solid Italic</vt:lpstr>
      <vt:lpstr>Tema sustava Office</vt:lpstr>
      <vt:lpstr>ITALIJA</vt:lpstr>
      <vt:lpstr>ZANIMLJIVOSTI ITALIJE</vt:lpstr>
      <vt:lpstr>-KOLOSEUM-</vt:lpstr>
      <vt:lpstr>-POVIJEST ITALIJE-</vt:lpstr>
      <vt:lpstr>-MODA-</vt:lpstr>
      <vt:lpstr>-HRANA-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ITALIJA</dc:title>
  <dc:creator>Racunalo 4</dc:creator>
  <cp:lastModifiedBy>Racunalo 4</cp:lastModifiedBy>
  <cp:revision>16</cp:revision>
  <dcterms:created xsi:type="dcterms:W3CDTF">2023-04-26T12:27:04Z</dcterms:created>
  <dcterms:modified xsi:type="dcterms:W3CDTF">2023-05-10T12:40:32Z</dcterms:modified>
</cp:coreProperties>
</file>